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31" r:id="rId2"/>
    <p:sldId id="334" r:id="rId3"/>
    <p:sldId id="355" r:id="rId4"/>
    <p:sldId id="338" r:id="rId5"/>
    <p:sldId id="356" r:id="rId6"/>
    <p:sldId id="340" r:id="rId7"/>
    <p:sldId id="357" r:id="rId8"/>
    <p:sldId id="336" r:id="rId9"/>
    <p:sldId id="358" r:id="rId10"/>
    <p:sldId id="346" r:id="rId11"/>
    <p:sldId id="359" r:id="rId12"/>
    <p:sldId id="342" r:id="rId13"/>
    <p:sldId id="360" r:id="rId14"/>
    <p:sldId id="344" r:id="rId15"/>
    <p:sldId id="361" r:id="rId16"/>
    <p:sldId id="345" r:id="rId17"/>
    <p:sldId id="362" r:id="rId18"/>
    <p:sldId id="347" r:id="rId19"/>
    <p:sldId id="363" r:id="rId20"/>
    <p:sldId id="348" r:id="rId21"/>
    <p:sldId id="364" r:id="rId22"/>
    <p:sldId id="349" r:id="rId23"/>
    <p:sldId id="365" r:id="rId24"/>
    <p:sldId id="350" r:id="rId25"/>
    <p:sldId id="366" r:id="rId26"/>
    <p:sldId id="351" r:id="rId27"/>
    <p:sldId id="367" r:id="rId28"/>
    <p:sldId id="352" r:id="rId29"/>
    <p:sldId id="368" r:id="rId30"/>
    <p:sldId id="353" r:id="rId31"/>
    <p:sldId id="354" r:id="rId32"/>
    <p:sldId id="36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52"/>
    <p:restoredTop sz="94662"/>
  </p:normalViewPr>
  <p:slideViewPr>
    <p:cSldViewPr snapToGrid="0" snapToObjects="1">
      <p:cViewPr varScale="1">
        <p:scale>
          <a:sx n="104" d="100"/>
          <a:sy n="104" d="100"/>
        </p:scale>
        <p:origin x="216" y="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E7891-41E0-F343-A115-430290FA1465}" type="datetimeFigureOut">
              <a:rPr lang="en-US" smtClean="0"/>
              <a:t>3/29/21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B1CE4-19F6-EA44-A0D2-37C0588DE660}" type="slidenum">
              <a:rPr lang="en-US" smtClean="0"/>
              <a:t>‹#›</a:t>
            </a:fld>
            <a:endParaRPr lang="en-US"/>
          </a:p>
        </p:txBody>
      </p:sp>
    </p:spTree>
    <p:extLst>
      <p:ext uri="{BB962C8B-B14F-4D97-AF65-F5344CB8AC3E}">
        <p14:creationId xmlns:p14="http://schemas.microsoft.com/office/powerpoint/2010/main" val="1216390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9322A0-FE97-9748-9309-1D6572656D36}" type="slidenum">
              <a:rPr lang="en-US" smtClean="0"/>
              <a:t>1</a:t>
            </a:fld>
            <a:endParaRPr lang="en-US"/>
          </a:p>
        </p:txBody>
      </p:sp>
    </p:spTree>
    <p:extLst>
      <p:ext uri="{BB962C8B-B14F-4D97-AF65-F5344CB8AC3E}">
        <p14:creationId xmlns:p14="http://schemas.microsoft.com/office/powerpoint/2010/main" val="2976451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10</a:t>
            </a:fld>
            <a:endParaRPr lang="en-US"/>
          </a:p>
        </p:txBody>
      </p:sp>
    </p:spTree>
    <p:extLst>
      <p:ext uri="{BB962C8B-B14F-4D97-AF65-F5344CB8AC3E}">
        <p14:creationId xmlns:p14="http://schemas.microsoft.com/office/powerpoint/2010/main" val="3149264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11</a:t>
            </a:fld>
            <a:endParaRPr lang="en-US"/>
          </a:p>
        </p:txBody>
      </p:sp>
    </p:spTree>
    <p:extLst>
      <p:ext uri="{BB962C8B-B14F-4D97-AF65-F5344CB8AC3E}">
        <p14:creationId xmlns:p14="http://schemas.microsoft.com/office/powerpoint/2010/main" val="255261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12</a:t>
            </a:fld>
            <a:endParaRPr lang="en-US"/>
          </a:p>
        </p:txBody>
      </p:sp>
    </p:spTree>
    <p:extLst>
      <p:ext uri="{BB962C8B-B14F-4D97-AF65-F5344CB8AC3E}">
        <p14:creationId xmlns:p14="http://schemas.microsoft.com/office/powerpoint/2010/main" val="107470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13</a:t>
            </a:fld>
            <a:endParaRPr lang="en-US"/>
          </a:p>
        </p:txBody>
      </p:sp>
    </p:spTree>
    <p:extLst>
      <p:ext uri="{BB962C8B-B14F-4D97-AF65-F5344CB8AC3E}">
        <p14:creationId xmlns:p14="http://schemas.microsoft.com/office/powerpoint/2010/main" val="119785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14</a:t>
            </a:fld>
            <a:endParaRPr lang="en-US"/>
          </a:p>
        </p:txBody>
      </p:sp>
    </p:spTree>
    <p:extLst>
      <p:ext uri="{BB962C8B-B14F-4D97-AF65-F5344CB8AC3E}">
        <p14:creationId xmlns:p14="http://schemas.microsoft.com/office/powerpoint/2010/main" val="1019061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15</a:t>
            </a:fld>
            <a:endParaRPr lang="en-US"/>
          </a:p>
        </p:txBody>
      </p:sp>
    </p:spTree>
    <p:extLst>
      <p:ext uri="{BB962C8B-B14F-4D97-AF65-F5344CB8AC3E}">
        <p14:creationId xmlns:p14="http://schemas.microsoft.com/office/powerpoint/2010/main" val="365573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16</a:t>
            </a:fld>
            <a:endParaRPr lang="en-US"/>
          </a:p>
        </p:txBody>
      </p:sp>
    </p:spTree>
    <p:extLst>
      <p:ext uri="{BB962C8B-B14F-4D97-AF65-F5344CB8AC3E}">
        <p14:creationId xmlns:p14="http://schemas.microsoft.com/office/powerpoint/2010/main" val="3820362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17</a:t>
            </a:fld>
            <a:endParaRPr lang="en-US"/>
          </a:p>
        </p:txBody>
      </p:sp>
    </p:spTree>
    <p:extLst>
      <p:ext uri="{BB962C8B-B14F-4D97-AF65-F5344CB8AC3E}">
        <p14:creationId xmlns:p14="http://schemas.microsoft.com/office/powerpoint/2010/main" val="2866357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18</a:t>
            </a:fld>
            <a:endParaRPr lang="en-US"/>
          </a:p>
        </p:txBody>
      </p:sp>
    </p:spTree>
    <p:extLst>
      <p:ext uri="{BB962C8B-B14F-4D97-AF65-F5344CB8AC3E}">
        <p14:creationId xmlns:p14="http://schemas.microsoft.com/office/powerpoint/2010/main" val="301542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19</a:t>
            </a:fld>
            <a:endParaRPr lang="en-US"/>
          </a:p>
        </p:txBody>
      </p:sp>
    </p:spTree>
    <p:extLst>
      <p:ext uri="{BB962C8B-B14F-4D97-AF65-F5344CB8AC3E}">
        <p14:creationId xmlns:p14="http://schemas.microsoft.com/office/powerpoint/2010/main" val="1221149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a:t>
            </a:fld>
            <a:endParaRPr lang="en-US"/>
          </a:p>
        </p:txBody>
      </p:sp>
    </p:spTree>
    <p:extLst>
      <p:ext uri="{BB962C8B-B14F-4D97-AF65-F5344CB8AC3E}">
        <p14:creationId xmlns:p14="http://schemas.microsoft.com/office/powerpoint/2010/main" val="2067035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20</a:t>
            </a:fld>
            <a:endParaRPr lang="en-US"/>
          </a:p>
        </p:txBody>
      </p:sp>
    </p:spTree>
    <p:extLst>
      <p:ext uri="{BB962C8B-B14F-4D97-AF65-F5344CB8AC3E}">
        <p14:creationId xmlns:p14="http://schemas.microsoft.com/office/powerpoint/2010/main" val="4155749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21</a:t>
            </a:fld>
            <a:endParaRPr lang="en-US"/>
          </a:p>
        </p:txBody>
      </p:sp>
    </p:spTree>
    <p:extLst>
      <p:ext uri="{BB962C8B-B14F-4D97-AF65-F5344CB8AC3E}">
        <p14:creationId xmlns:p14="http://schemas.microsoft.com/office/powerpoint/2010/main" val="368357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22</a:t>
            </a:fld>
            <a:endParaRPr lang="en-US"/>
          </a:p>
        </p:txBody>
      </p:sp>
    </p:spTree>
    <p:extLst>
      <p:ext uri="{BB962C8B-B14F-4D97-AF65-F5344CB8AC3E}">
        <p14:creationId xmlns:p14="http://schemas.microsoft.com/office/powerpoint/2010/main" val="1126693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23</a:t>
            </a:fld>
            <a:endParaRPr lang="en-US"/>
          </a:p>
        </p:txBody>
      </p:sp>
    </p:spTree>
    <p:extLst>
      <p:ext uri="{BB962C8B-B14F-4D97-AF65-F5344CB8AC3E}">
        <p14:creationId xmlns:p14="http://schemas.microsoft.com/office/powerpoint/2010/main" val="211276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24</a:t>
            </a:fld>
            <a:endParaRPr lang="en-US"/>
          </a:p>
        </p:txBody>
      </p:sp>
    </p:spTree>
    <p:extLst>
      <p:ext uri="{BB962C8B-B14F-4D97-AF65-F5344CB8AC3E}">
        <p14:creationId xmlns:p14="http://schemas.microsoft.com/office/powerpoint/2010/main" val="1754731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25</a:t>
            </a:fld>
            <a:endParaRPr lang="en-US"/>
          </a:p>
        </p:txBody>
      </p:sp>
    </p:spTree>
    <p:extLst>
      <p:ext uri="{BB962C8B-B14F-4D97-AF65-F5344CB8AC3E}">
        <p14:creationId xmlns:p14="http://schemas.microsoft.com/office/powerpoint/2010/main" val="318669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26</a:t>
            </a:fld>
            <a:endParaRPr lang="en-US"/>
          </a:p>
        </p:txBody>
      </p:sp>
    </p:spTree>
    <p:extLst>
      <p:ext uri="{BB962C8B-B14F-4D97-AF65-F5344CB8AC3E}">
        <p14:creationId xmlns:p14="http://schemas.microsoft.com/office/powerpoint/2010/main" val="352230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27</a:t>
            </a:fld>
            <a:endParaRPr lang="en-US"/>
          </a:p>
        </p:txBody>
      </p:sp>
    </p:spTree>
    <p:extLst>
      <p:ext uri="{BB962C8B-B14F-4D97-AF65-F5344CB8AC3E}">
        <p14:creationId xmlns:p14="http://schemas.microsoft.com/office/powerpoint/2010/main" val="3987096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28</a:t>
            </a:fld>
            <a:endParaRPr lang="en-US"/>
          </a:p>
        </p:txBody>
      </p:sp>
    </p:spTree>
    <p:extLst>
      <p:ext uri="{BB962C8B-B14F-4D97-AF65-F5344CB8AC3E}">
        <p14:creationId xmlns:p14="http://schemas.microsoft.com/office/powerpoint/2010/main" val="596938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29</a:t>
            </a:fld>
            <a:endParaRPr lang="en-US"/>
          </a:p>
        </p:txBody>
      </p:sp>
    </p:spTree>
    <p:extLst>
      <p:ext uri="{BB962C8B-B14F-4D97-AF65-F5344CB8AC3E}">
        <p14:creationId xmlns:p14="http://schemas.microsoft.com/office/powerpoint/2010/main" val="415444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3</a:t>
            </a:fld>
            <a:endParaRPr lang="en-US"/>
          </a:p>
        </p:txBody>
      </p:sp>
    </p:spTree>
    <p:extLst>
      <p:ext uri="{BB962C8B-B14F-4D97-AF65-F5344CB8AC3E}">
        <p14:creationId xmlns:p14="http://schemas.microsoft.com/office/powerpoint/2010/main" val="593418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30</a:t>
            </a:fld>
            <a:endParaRPr lang="en-US"/>
          </a:p>
        </p:txBody>
      </p:sp>
    </p:spTree>
    <p:extLst>
      <p:ext uri="{BB962C8B-B14F-4D97-AF65-F5344CB8AC3E}">
        <p14:creationId xmlns:p14="http://schemas.microsoft.com/office/powerpoint/2010/main" val="391692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31</a:t>
            </a:fld>
            <a:endParaRPr lang="en-US"/>
          </a:p>
        </p:txBody>
      </p:sp>
    </p:spTree>
    <p:extLst>
      <p:ext uri="{BB962C8B-B14F-4D97-AF65-F5344CB8AC3E}">
        <p14:creationId xmlns:p14="http://schemas.microsoft.com/office/powerpoint/2010/main" val="1129714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32</a:t>
            </a:fld>
            <a:endParaRPr lang="en-US"/>
          </a:p>
        </p:txBody>
      </p:sp>
    </p:spTree>
    <p:extLst>
      <p:ext uri="{BB962C8B-B14F-4D97-AF65-F5344CB8AC3E}">
        <p14:creationId xmlns:p14="http://schemas.microsoft.com/office/powerpoint/2010/main" val="23448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4</a:t>
            </a:fld>
            <a:endParaRPr lang="en-US"/>
          </a:p>
        </p:txBody>
      </p:sp>
    </p:spTree>
    <p:extLst>
      <p:ext uri="{BB962C8B-B14F-4D97-AF65-F5344CB8AC3E}">
        <p14:creationId xmlns:p14="http://schemas.microsoft.com/office/powerpoint/2010/main" val="161026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5</a:t>
            </a:fld>
            <a:endParaRPr lang="en-US"/>
          </a:p>
        </p:txBody>
      </p:sp>
    </p:spTree>
    <p:extLst>
      <p:ext uri="{BB962C8B-B14F-4D97-AF65-F5344CB8AC3E}">
        <p14:creationId xmlns:p14="http://schemas.microsoft.com/office/powerpoint/2010/main" val="230681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6</a:t>
            </a:fld>
            <a:endParaRPr lang="en-US"/>
          </a:p>
        </p:txBody>
      </p:sp>
    </p:spTree>
    <p:extLst>
      <p:ext uri="{BB962C8B-B14F-4D97-AF65-F5344CB8AC3E}">
        <p14:creationId xmlns:p14="http://schemas.microsoft.com/office/powerpoint/2010/main" val="343582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7</a:t>
            </a:fld>
            <a:endParaRPr lang="en-US"/>
          </a:p>
        </p:txBody>
      </p:sp>
    </p:spTree>
    <p:extLst>
      <p:ext uri="{BB962C8B-B14F-4D97-AF65-F5344CB8AC3E}">
        <p14:creationId xmlns:p14="http://schemas.microsoft.com/office/powerpoint/2010/main" val="34458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8</a:t>
            </a:fld>
            <a:endParaRPr lang="en-US"/>
          </a:p>
        </p:txBody>
      </p:sp>
    </p:spTree>
    <p:extLst>
      <p:ext uri="{BB962C8B-B14F-4D97-AF65-F5344CB8AC3E}">
        <p14:creationId xmlns:p14="http://schemas.microsoft.com/office/powerpoint/2010/main" val="33210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selling points:</a:t>
            </a:r>
          </a:p>
          <a:p>
            <a:r>
              <a:rPr lang="en-US" dirty="0"/>
              <a:t>- </a:t>
            </a:r>
          </a:p>
        </p:txBody>
      </p:sp>
      <p:sp>
        <p:nvSpPr>
          <p:cNvPr id="4" name="Slide Number Placeholder 3"/>
          <p:cNvSpPr>
            <a:spLocks noGrp="1"/>
          </p:cNvSpPr>
          <p:nvPr>
            <p:ph type="sldNum" sz="quarter" idx="5"/>
          </p:nvPr>
        </p:nvSpPr>
        <p:spPr/>
        <p:txBody>
          <a:bodyPr/>
          <a:lstStyle/>
          <a:p>
            <a:fld id="{3E9322A0-FE97-9748-9309-1D6572656D36}" type="slidenum">
              <a:rPr lang="en-US" smtClean="0"/>
              <a:t>9</a:t>
            </a:fld>
            <a:endParaRPr lang="en-US"/>
          </a:p>
        </p:txBody>
      </p:sp>
    </p:spTree>
    <p:extLst>
      <p:ext uri="{BB962C8B-B14F-4D97-AF65-F5344CB8AC3E}">
        <p14:creationId xmlns:p14="http://schemas.microsoft.com/office/powerpoint/2010/main" val="285320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DE17E-25CE-9842-B7F7-B4749BD082C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F644A7-B8AA-5D4E-95B3-DA3F2CE38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FA43821-DFB7-2545-BC4B-5F5B89895783}"/>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F5C21FEB-B126-9849-9C10-2EF744919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F3D606-F0C1-F34C-8544-3A454C731EC0}"/>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85211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9F916-0B5C-AE42-98EF-3F01864AF27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5DB8537-49DD-9445-8792-1075BB90D2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F31571-2FA0-B544-947A-505E6C68563E}"/>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5BA19365-5435-184C-8FC9-05448A0A6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1453C0-DEB7-7D43-B0E8-F715227B10E8}"/>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276713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F85823-E636-F74B-94EB-D78F6B67CC0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FF721D9-F294-2543-B921-CBC7C1CD06E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8D8432-D5C4-1D4F-9D7C-12B3C67EC1DF}"/>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F45EB851-6094-5D45-BE43-01A81DA30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C8FEE-7DF8-AC4A-A904-0E1F0C8FAE16}"/>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85260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BA77-D93C-2E4C-A39C-DEB2D6646D5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403C787-148F-624A-9931-7326A06F165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E34D56-A3CC-9446-A1E4-059D20D3E34D}"/>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1D129F9C-4462-1742-8661-E88E361F8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6DA33-2A7F-4F42-B196-781297DA0BA1}"/>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204453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86FB-2688-5B4D-B8AB-4435ECFAA7E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509F63-A5E8-6F43-A47A-1107C6365C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50952B9-66BE-5743-971C-4BCBAA4841D5}"/>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E750EB58-DE99-444D-BACB-A9799007C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15B5E-AF08-0F49-8A0A-0600B7DC5EFC}"/>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241023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3CE6-BE12-4B43-ADCE-3A7E10455D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3AD98F7-08D8-6E46-AAE1-7B0ED804AB9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65D4DBD-A4E3-9848-8906-DEF7F478175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5CFCF70-6539-3D46-9D80-8AB406A564E9}"/>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6" name="Footer Placeholder 5">
            <a:extLst>
              <a:ext uri="{FF2B5EF4-FFF2-40B4-BE49-F238E27FC236}">
                <a16:creationId xmlns:a16="http://schemas.microsoft.com/office/drawing/2014/main" id="{340C85AE-FA29-6F4F-9B70-496D7F9568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3CE89-8658-074A-A559-D60384EA499E}"/>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3946192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D803-9B15-5E40-A669-E7F26B94E45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15B53B-8BF1-3E4A-B5C5-EBF766651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3D0EF7C-D680-8142-A00A-4DB4CD6EDF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681F7A4-59B3-854F-B3A3-BA9F918A65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D84BEB-5323-CB4B-932B-D2E880CE80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7EA2A8-32EC-F742-BA7F-BA26BA149F11}"/>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8" name="Footer Placeholder 7">
            <a:extLst>
              <a:ext uri="{FF2B5EF4-FFF2-40B4-BE49-F238E27FC236}">
                <a16:creationId xmlns:a16="http://schemas.microsoft.com/office/drawing/2014/main" id="{C367F4EE-D882-B445-BC04-6C6255B6E2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7AC7CF-AEBB-4A4B-8DAF-A8EC9B00B5CB}"/>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291669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2298E-2F9F-DD4D-812E-96064880E85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F5CD651-74D1-5B41-8B35-977E4E6D5681}"/>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4" name="Footer Placeholder 3">
            <a:extLst>
              <a:ext uri="{FF2B5EF4-FFF2-40B4-BE49-F238E27FC236}">
                <a16:creationId xmlns:a16="http://schemas.microsoft.com/office/drawing/2014/main" id="{3B3F8E7E-A20E-274A-A330-B987156DC3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DA6ED-943B-2D46-A8AF-A684BCB8ABD8}"/>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68974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9C31C-7867-C64A-A1C6-8CDDBA48529E}"/>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3" name="Footer Placeholder 2">
            <a:extLst>
              <a:ext uri="{FF2B5EF4-FFF2-40B4-BE49-F238E27FC236}">
                <a16:creationId xmlns:a16="http://schemas.microsoft.com/office/drawing/2014/main" id="{E3B92F88-C519-9845-859C-473C923F2C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BD1582-9B99-F649-AB4C-BAEFDC0B35BC}"/>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57990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7CBE-7B21-0640-AC49-045CF58F51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36B04D6-F668-AA46-A4CE-47FD884BF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EC6B121-44AA-7148-89C0-21B44D293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9C9BBF-6E04-9E4D-BC61-CB6A611C3D4D}"/>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6" name="Footer Placeholder 5">
            <a:extLst>
              <a:ext uri="{FF2B5EF4-FFF2-40B4-BE49-F238E27FC236}">
                <a16:creationId xmlns:a16="http://schemas.microsoft.com/office/drawing/2014/main" id="{1F1A773C-2EB5-0B48-9AF1-F49A2C745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96D87A-92CA-6744-98FE-258CFA895E1A}"/>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131520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D1049-81ED-E24F-92FC-8FBE156EC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812C119-DBE9-FB4E-80AF-B0D3CAB63F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DF00D-7711-1044-86E6-F394B9833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739759-3F99-4A4C-9388-9DF4D686AE37}"/>
              </a:ext>
            </a:extLst>
          </p:cNvPr>
          <p:cNvSpPr>
            <a:spLocks noGrp="1"/>
          </p:cNvSpPr>
          <p:nvPr>
            <p:ph type="dt" sz="half" idx="10"/>
          </p:nvPr>
        </p:nvSpPr>
        <p:spPr/>
        <p:txBody>
          <a:bodyPr/>
          <a:lstStyle/>
          <a:p>
            <a:fld id="{20A0E04F-E2F7-D34E-B42E-353EB41C4FB2}" type="datetimeFigureOut">
              <a:rPr lang="en-US" smtClean="0"/>
              <a:t>3/29/21</a:t>
            </a:fld>
            <a:endParaRPr lang="en-US"/>
          </a:p>
        </p:txBody>
      </p:sp>
      <p:sp>
        <p:nvSpPr>
          <p:cNvPr id="6" name="Footer Placeholder 5">
            <a:extLst>
              <a:ext uri="{FF2B5EF4-FFF2-40B4-BE49-F238E27FC236}">
                <a16:creationId xmlns:a16="http://schemas.microsoft.com/office/drawing/2014/main" id="{8D6F8F68-A3F9-3946-99E1-8CBBE32606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026FC5-700F-D84A-AFE7-B9694348A7A7}"/>
              </a:ext>
            </a:extLst>
          </p:cNvPr>
          <p:cNvSpPr>
            <a:spLocks noGrp="1"/>
          </p:cNvSpPr>
          <p:nvPr>
            <p:ph type="sldNum" sz="quarter" idx="12"/>
          </p:nvPr>
        </p:nvSpPr>
        <p:spPr/>
        <p:txBody>
          <a:bodyPr/>
          <a:lstStyle/>
          <a:p>
            <a:fld id="{027DA698-BA1D-D744-BE64-7DD594DFC5EC}" type="slidenum">
              <a:rPr lang="en-US" smtClean="0"/>
              <a:t>‹#›</a:t>
            </a:fld>
            <a:endParaRPr lang="en-US"/>
          </a:p>
        </p:txBody>
      </p:sp>
    </p:spTree>
    <p:extLst>
      <p:ext uri="{BB962C8B-B14F-4D97-AF65-F5344CB8AC3E}">
        <p14:creationId xmlns:p14="http://schemas.microsoft.com/office/powerpoint/2010/main" val="20280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99C3A-482C-6C4D-8C66-2CD120548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703EF49-F10F-934C-9ED1-B876656901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943D54-8673-6948-9F04-8AE48A088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0E04F-E2F7-D34E-B42E-353EB41C4FB2}" type="datetimeFigureOut">
              <a:rPr lang="en-US" smtClean="0"/>
              <a:t>3/29/21</a:t>
            </a:fld>
            <a:endParaRPr lang="en-US"/>
          </a:p>
        </p:txBody>
      </p:sp>
      <p:sp>
        <p:nvSpPr>
          <p:cNvPr id="5" name="Footer Placeholder 4">
            <a:extLst>
              <a:ext uri="{FF2B5EF4-FFF2-40B4-BE49-F238E27FC236}">
                <a16:creationId xmlns:a16="http://schemas.microsoft.com/office/drawing/2014/main" id="{99E5DCE1-D693-D740-9E1D-30DD9837E4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6ABD32-5A5A-664C-B80C-B60AEC6CD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7DA698-BA1D-D744-BE64-7DD594DFC5EC}" type="slidenum">
              <a:rPr lang="en-US" smtClean="0"/>
              <a:t>‹#›</a:t>
            </a:fld>
            <a:endParaRPr lang="en-US"/>
          </a:p>
        </p:txBody>
      </p:sp>
    </p:spTree>
    <p:extLst>
      <p:ext uri="{BB962C8B-B14F-4D97-AF65-F5344CB8AC3E}">
        <p14:creationId xmlns:p14="http://schemas.microsoft.com/office/powerpoint/2010/main" val="57393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B252-9C27-8841-A9D0-8375806074F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C6B871-F591-2342-860E-6440E84E5A1F}"/>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B6DD8B91-6586-E543-A428-163C1407AAFF}"/>
              </a:ext>
            </a:extLst>
          </p:cNvPr>
          <p:cNvSpPr/>
          <p:nvPr/>
        </p:nvSpPr>
        <p:spPr>
          <a:xfrm>
            <a:off x="-365760" y="-270390"/>
            <a:ext cx="12957461"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360000" rtlCol="0" anchor="ctr"/>
          <a:lstStyle/>
          <a:p>
            <a:pPr>
              <a:lnSpc>
                <a:spcPct val="90000"/>
              </a:lnSpc>
            </a:pPr>
            <a:br>
              <a:rPr lang="en-US" sz="1600" b="1" spc="300" dirty="0">
                <a:solidFill>
                  <a:srgbClr val="FFFFFF"/>
                </a:solidFill>
                <a:latin typeface="Gill Sans SemiBold" panose="020B0502020104020203" pitchFamily="34" charset="-79"/>
                <a:cs typeface="Gill Sans SemiBold" panose="020B0502020104020203" pitchFamily="34" charset="-79"/>
              </a:rPr>
            </a:br>
            <a:endParaRPr lang="en-US" sz="1600" b="1" cap="none" dirty="0">
              <a:solidFill>
                <a:srgbClr val="FFFFFF"/>
              </a:solidFill>
              <a:latin typeface="Gill Sans Light" panose="020B0302020104020203" pitchFamily="34" charset="-79"/>
              <a:cs typeface="Gill Sans Light" panose="020B0302020104020203" pitchFamily="34" charset="-79"/>
            </a:endParaRPr>
          </a:p>
        </p:txBody>
      </p:sp>
      <p:sp>
        <p:nvSpPr>
          <p:cNvPr id="5" name="Rectangle 4">
            <a:extLst>
              <a:ext uri="{FF2B5EF4-FFF2-40B4-BE49-F238E27FC236}">
                <a16:creationId xmlns:a16="http://schemas.microsoft.com/office/drawing/2014/main" id="{7E2DBED6-DC40-024D-84B3-B09B0443F045}"/>
              </a:ext>
            </a:extLst>
          </p:cNvPr>
          <p:cNvSpPr/>
          <p:nvPr/>
        </p:nvSpPr>
        <p:spPr>
          <a:xfrm>
            <a:off x="2369505" y="2967335"/>
            <a:ext cx="7452987" cy="923330"/>
          </a:xfrm>
          <a:prstGeom prst="rect">
            <a:avLst/>
          </a:prstGeom>
        </p:spPr>
        <p:txBody>
          <a:bodyPr wrap="square">
            <a:spAutoFit/>
          </a:bodyPr>
          <a:lstStyle/>
          <a:p>
            <a:pPr algn="ctr"/>
            <a:r>
              <a:rPr lang="en-GB" sz="5400" b="1" dirty="0">
                <a:solidFill>
                  <a:schemeClr val="bg1"/>
                </a:solidFill>
                <a:latin typeface="Gill Sans" panose="020B0502020104020203" pitchFamily="34" charset="-79"/>
                <a:cs typeface="Gill Sans" panose="020B0502020104020203" pitchFamily="34" charset="-79"/>
              </a:rPr>
              <a:t>Textbooks</a:t>
            </a:r>
            <a:endParaRPr lang="en-US" sz="5400" dirty="0">
              <a:solidFill>
                <a:schemeClr val="bg1"/>
              </a:solidFill>
            </a:endParaRPr>
          </a:p>
        </p:txBody>
      </p:sp>
      <p:pic>
        <p:nvPicPr>
          <p:cNvPr id="6" name="Picture 5">
            <a:extLst>
              <a:ext uri="{FF2B5EF4-FFF2-40B4-BE49-F238E27FC236}">
                <a16:creationId xmlns:a16="http://schemas.microsoft.com/office/drawing/2014/main" id="{415F0517-AD51-6549-9E46-4DAA092148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37846" y="1690399"/>
            <a:ext cx="2716306" cy="597278"/>
          </a:xfrm>
          <a:prstGeom prst="rect">
            <a:avLst/>
          </a:prstGeom>
        </p:spPr>
      </p:pic>
      <p:sp>
        <p:nvSpPr>
          <p:cNvPr id="9" name="Rectangle 8">
            <a:extLst>
              <a:ext uri="{FF2B5EF4-FFF2-40B4-BE49-F238E27FC236}">
                <a16:creationId xmlns:a16="http://schemas.microsoft.com/office/drawing/2014/main" id="{D2FE4367-FA4B-A542-991A-22D673D0864D}"/>
              </a:ext>
            </a:extLst>
          </p:cNvPr>
          <p:cNvSpPr/>
          <p:nvPr/>
        </p:nvSpPr>
        <p:spPr>
          <a:xfrm>
            <a:off x="4848611" y="4570323"/>
            <a:ext cx="2494786" cy="369332"/>
          </a:xfrm>
          <a:prstGeom prst="rect">
            <a:avLst/>
          </a:prstGeom>
        </p:spPr>
        <p:txBody>
          <a:bodyPr wrap="none">
            <a:spAutoFit/>
          </a:bodyPr>
          <a:lstStyle/>
          <a:p>
            <a:pPr algn="ctr"/>
            <a:r>
              <a:rPr lang="en-GB" b="1" dirty="0">
                <a:solidFill>
                  <a:schemeClr val="bg1"/>
                </a:solidFill>
                <a:latin typeface="Gill Sans" panose="020B0502020104020203" pitchFamily="34" charset="-79"/>
                <a:cs typeface="Gill Sans" panose="020B0502020104020203" pitchFamily="34" charset="-79"/>
              </a:rPr>
              <a:t>January – June 2021</a:t>
            </a:r>
            <a:endParaRPr lang="en-US" dirty="0">
              <a:solidFill>
                <a:schemeClr val="bg1"/>
              </a:solidFill>
            </a:endParaRPr>
          </a:p>
        </p:txBody>
      </p:sp>
    </p:spTree>
    <p:extLst>
      <p:ext uri="{BB962C8B-B14F-4D97-AF65-F5344CB8AC3E}">
        <p14:creationId xmlns:p14="http://schemas.microsoft.com/office/powerpoint/2010/main" val="3165501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Globalization and Media</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Global Village of Babel</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Fourth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Jack </a:t>
            </a:r>
            <a:r>
              <a:rPr lang="en-GB" dirty="0" err="1">
                <a:solidFill>
                  <a:srgbClr val="FFFFFF"/>
                </a:solidFill>
                <a:latin typeface="Gill Sans Light" panose="020B0302020104020203" pitchFamily="34" charset="-79"/>
                <a:cs typeface="Gill Sans Light" panose="020B0302020104020203" pitchFamily="34" charset="-79"/>
              </a:rPr>
              <a:t>Lule</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January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978-1-5381-4483-1 • Hardback • $79.00 (£61.00)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978-1-5381-4484-8 • Paperback • $32.00 (£25.00)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978-1-5381-4485-5 • eBook • $30.00 (£22.95)</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234 pages</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International Communication: Continuity and Change, 3</a:t>
            </a:r>
            <a:r>
              <a:rPr lang="en-US" sz="1600" i="1" baseline="30000" dirty="0">
                <a:solidFill>
                  <a:srgbClr val="FFFFFF"/>
                </a:solidFill>
                <a:latin typeface="Gill Sans Light" panose="020B0302020104020203" pitchFamily="34" charset="-79"/>
                <a:cs typeface="Gill Sans Light" panose="020B0302020104020203" pitchFamily="34" charset="-79"/>
              </a:rPr>
              <a:t>rd</a:t>
            </a:r>
            <a:r>
              <a:rPr lang="en-US" sz="1600" i="1" dirty="0">
                <a:solidFill>
                  <a:srgbClr val="FFFFFF"/>
                </a:solidFill>
                <a:latin typeface="Gill Sans Light" panose="020B0302020104020203" pitchFamily="34" charset="-79"/>
                <a:cs typeface="Gill Sans Light" panose="020B0302020104020203" pitchFamily="34" charset="-79"/>
              </a:rPr>
              <a:t> Edition </a:t>
            </a:r>
            <a:r>
              <a:rPr lang="en-US" sz="1600" dirty="0">
                <a:solidFill>
                  <a:srgbClr val="FFFFFF"/>
                </a:solidFill>
                <a:latin typeface="Gill Sans Light" panose="020B0302020104020203" pitchFamily="34" charset="-79"/>
                <a:cs typeface="Gill Sans Light" panose="020B0302020104020203" pitchFamily="34" charset="-79"/>
              </a:rPr>
              <a:t>(2019). </a:t>
            </a:r>
            <a:r>
              <a:rPr lang="en-US" sz="1600" i="1" dirty="0">
                <a:solidFill>
                  <a:srgbClr val="FFFFFF"/>
                </a:solidFill>
                <a:latin typeface="Gill Sans Light" panose="020B0302020104020203" pitchFamily="34" charset="-79"/>
                <a:cs typeface="Gill Sans Light" panose="020B0302020104020203" pitchFamily="34" charset="-79"/>
              </a:rPr>
              <a:t>International Communication </a:t>
            </a:r>
            <a:r>
              <a:rPr lang="en-US" sz="1600" dirty="0">
                <a:solidFill>
                  <a:srgbClr val="FFFFFF"/>
                </a:solidFill>
                <a:latin typeface="Gill Sans Light" panose="020B0302020104020203" pitchFamily="34" charset="-79"/>
                <a:cs typeface="Gill Sans Light" panose="020B0302020104020203" pitchFamily="34" charset="-79"/>
              </a:rPr>
              <a:t>focuses less on culture and more on economics; its examples are also dated relative to </a:t>
            </a:r>
            <a:r>
              <a:rPr lang="en-US" sz="1600" dirty="0" err="1">
                <a:solidFill>
                  <a:srgbClr val="FFFFFF"/>
                </a:solidFill>
                <a:latin typeface="Gill Sans Light" panose="020B0302020104020203" pitchFamily="34" charset="-79"/>
                <a:cs typeface="Gill Sans Light" panose="020B0302020104020203" pitchFamily="34" charset="-79"/>
              </a:rPr>
              <a:t>Lule’s</a:t>
            </a:r>
            <a:r>
              <a:rPr lang="en-US" sz="1600" dirty="0">
                <a:solidFill>
                  <a:srgbClr val="FFFFFF"/>
                </a:solidFill>
                <a:latin typeface="Gill Sans Light" panose="020B0302020104020203" pitchFamily="34" charset="-79"/>
                <a:cs typeface="Gill Sans Light" panose="020B0302020104020203" pitchFamily="34" charset="-79"/>
              </a:rPr>
              <a:t> book.</a:t>
            </a:r>
          </a:p>
          <a:p>
            <a:pPr>
              <a:lnSpc>
                <a:spcPct val="90000"/>
              </a:lnSpc>
            </a:pPr>
            <a:endParaRPr lang="en-US" sz="1600" i="1"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A lively and accessible book arguing for the central role of media in understanding globalization.</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Updates include the global impact of the coronavirus, the globalization of Black Lives Matter, the worldwide battle between nationalism, and globalization and attacks on journalists across the globe.</a:t>
            </a: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24637" y="4851889"/>
            <a:ext cx="954550"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Globalisation</a:t>
            </a:r>
            <a:endParaRPr lang="en-US" sz="2400" dirty="0"/>
          </a:p>
        </p:txBody>
      </p:sp>
      <p:pic>
        <p:nvPicPr>
          <p:cNvPr id="11" name="Picture 10">
            <a:extLst>
              <a:ext uri="{FF2B5EF4-FFF2-40B4-BE49-F238E27FC236}">
                <a16:creationId xmlns:a16="http://schemas.microsoft.com/office/drawing/2014/main" id="{CF29ACEA-AC6F-7C4E-A70F-B2A1E1E932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4A63379D-D291-AE4F-9399-F46CD100783C}"/>
              </a:ext>
            </a:extLst>
          </p:cNvPr>
          <p:cNvSpPr/>
          <p:nvPr/>
        </p:nvSpPr>
        <p:spPr>
          <a:xfrm>
            <a:off x="7194533" y="5187668"/>
            <a:ext cx="1551873" cy="549381"/>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November 2017.</a:t>
            </a:r>
          </a:p>
        </p:txBody>
      </p:sp>
    </p:spTree>
    <p:extLst>
      <p:ext uri="{BB962C8B-B14F-4D97-AF65-F5344CB8AC3E}">
        <p14:creationId xmlns:p14="http://schemas.microsoft.com/office/powerpoint/2010/main" val="350499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Globalization and Media</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Global Village of Babel</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Fourth Edition</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Jack </a:t>
            </a:r>
            <a:r>
              <a:rPr lang="en-GB" dirty="0" err="1">
                <a:solidFill>
                  <a:srgbClr val="FFFFFF"/>
                </a:solidFill>
                <a:latin typeface="Gill Sans Light" panose="020B0302020104020203" pitchFamily="34" charset="-79"/>
                <a:cs typeface="Gill Sans Light" panose="020B0302020104020203" pitchFamily="34" charset="-79"/>
              </a:rPr>
              <a:t>Lule</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endParaRPr lang="en-US" sz="1600" dirty="0">
              <a:solidFill>
                <a:srgbClr val="FFFFFF"/>
              </a:solidFill>
              <a:latin typeface="Gill Sans Light" panose="020B0302020104020203" pitchFamily="34" charset="-79"/>
              <a:cs typeface="Gill Sans Light" panose="020B0302020104020203" pitchFamily="34" charset="-79"/>
            </a:endParaRPr>
          </a:p>
          <a:p>
            <a:pPr lvl="0"/>
            <a:r>
              <a:rPr lang="en-GB" sz="1600" dirty="0">
                <a:solidFill>
                  <a:prstClr val="white"/>
                </a:solidFill>
                <a:latin typeface="Gill Sans Light" panose="020B0302020104020203" pitchFamily="34" charset="-79"/>
                <a:cs typeface="Gill Sans Light" panose="020B0302020104020203" pitchFamily="34" charset="-79"/>
              </a:rPr>
              <a:t>1 Introduction</a:t>
            </a:r>
          </a:p>
          <a:p>
            <a:pPr lvl="0"/>
            <a:r>
              <a:rPr lang="en-US" sz="1600" dirty="0">
                <a:solidFill>
                  <a:srgbClr val="FFFFFF"/>
                </a:solidFill>
                <a:latin typeface="Gill Sans Light" panose="020B0302020104020203" pitchFamily="34" charset="-79"/>
                <a:cs typeface="Gill Sans Light" panose="020B0302020104020203" pitchFamily="34" charset="-79"/>
              </a:rPr>
              <a:t>2 Global Village of Babel</a:t>
            </a:r>
          </a:p>
          <a:p>
            <a:pPr lvl="0"/>
            <a:r>
              <a:rPr lang="en-GB" sz="1600" dirty="0">
                <a:solidFill>
                  <a:prstClr val="white"/>
                </a:solidFill>
                <a:latin typeface="Gill Sans Light" panose="020B0302020104020203" pitchFamily="34" charset="-79"/>
                <a:cs typeface="Gill Sans Light" panose="020B0302020104020203" pitchFamily="34" charset="-79"/>
              </a:rPr>
              <a:t>3 Language and Metaphor: What We Talk about When We Talk about Globalization and Media</a:t>
            </a:r>
          </a:p>
          <a:p>
            <a:pPr lvl="0"/>
            <a:r>
              <a:rPr lang="en-US" sz="1600" dirty="0">
                <a:solidFill>
                  <a:srgbClr val="FFFFFF"/>
                </a:solidFill>
                <a:latin typeface="Gill Sans Light" panose="020B0302020104020203" pitchFamily="34" charset="-79"/>
                <a:cs typeface="Gill Sans Light" panose="020B0302020104020203" pitchFamily="34" charset="-79"/>
              </a:rPr>
              <a:t>4 The Role of Media in Globalization: A History</a:t>
            </a:r>
          </a:p>
          <a:p>
            <a:pPr lvl="0"/>
            <a:r>
              <a:rPr lang="en-US" sz="1600" dirty="0">
                <a:solidFill>
                  <a:srgbClr val="FFFFFF"/>
                </a:solidFill>
                <a:latin typeface="Gill Sans Light" panose="020B0302020104020203" pitchFamily="34" charset="-79"/>
                <a:cs typeface="Gill Sans Light" panose="020B0302020104020203" pitchFamily="34" charset="-79"/>
              </a:rPr>
              <a:t>5 “The Rise of the Global Imaginary”: Discord in the Global Village</a:t>
            </a:r>
          </a:p>
          <a:p>
            <a:pPr lvl="0"/>
            <a:r>
              <a:rPr lang="en-US" sz="1600" dirty="0">
                <a:solidFill>
                  <a:srgbClr val="FFFFFF"/>
                </a:solidFill>
                <a:latin typeface="Gill Sans Light" panose="020B0302020104020203" pitchFamily="34" charset="-79"/>
                <a:cs typeface="Gill Sans Light" panose="020B0302020104020203" pitchFamily="34" charset="-79"/>
              </a:rPr>
              <a:t>6 Media and Economic Globalization: Starving Children, Hannah Montana, Football, and the Bottom Billion</a:t>
            </a:r>
          </a:p>
          <a:p>
            <a:pPr lvl="0"/>
            <a:r>
              <a:rPr lang="en-US" sz="1600" dirty="0">
                <a:solidFill>
                  <a:srgbClr val="FFFFFF"/>
                </a:solidFill>
                <a:latin typeface="Gill Sans Light" panose="020B0302020104020203" pitchFamily="34" charset="-79"/>
                <a:cs typeface="Gill Sans Light" panose="020B0302020104020203" pitchFamily="34" charset="-79"/>
              </a:rPr>
              <a:t>7 Media and Political Globalization</a:t>
            </a:r>
          </a:p>
          <a:p>
            <a:pPr lvl="0"/>
            <a:r>
              <a:rPr lang="en-US" sz="1600" dirty="0">
                <a:solidFill>
                  <a:srgbClr val="FFFFFF"/>
                </a:solidFill>
                <a:latin typeface="Gill Sans Light" panose="020B0302020104020203" pitchFamily="34" charset="-79"/>
                <a:cs typeface="Gill Sans Light" panose="020B0302020104020203" pitchFamily="34" charset="-79"/>
              </a:rPr>
              <a:t>8 Media and Cultural Globalization: Black Lives Matter, Cartoon Killings, and Dismantled McDonald’s</a:t>
            </a:r>
          </a:p>
          <a:p>
            <a:pPr lvl="0"/>
            <a:r>
              <a:rPr lang="en-US" sz="1600" dirty="0">
                <a:solidFill>
                  <a:srgbClr val="FFFFFF"/>
                </a:solidFill>
                <a:latin typeface="Gill Sans Light" panose="020B0302020104020203" pitchFamily="34" charset="-79"/>
                <a:cs typeface="Gill Sans Light" panose="020B0302020104020203" pitchFamily="34" charset="-79"/>
              </a:rPr>
              <a:t>9 Conclusion: The Globalization of False Promises</a:t>
            </a:r>
          </a:p>
        </p:txBody>
      </p:sp>
      <p:sp>
        <p:nvSpPr>
          <p:cNvPr id="3" name="Rectangle 2">
            <a:extLst>
              <a:ext uri="{FF2B5EF4-FFF2-40B4-BE49-F238E27FC236}">
                <a16:creationId xmlns:a16="http://schemas.microsoft.com/office/drawing/2014/main" id="{E0495C7E-EC5E-704F-9EE6-7832FE589B03}"/>
              </a:ext>
            </a:extLst>
          </p:cNvPr>
          <p:cNvSpPr/>
          <p:nvPr/>
        </p:nvSpPr>
        <p:spPr>
          <a:xfrm>
            <a:off x="7194533" y="5187668"/>
            <a:ext cx="1551873" cy="549381"/>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November 2017.</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24637" y="4851889"/>
            <a:ext cx="954550"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Globalisation</a:t>
            </a:r>
            <a:endParaRPr lang="en-US" sz="2400" dirty="0"/>
          </a:p>
        </p:txBody>
      </p:sp>
      <p:pic>
        <p:nvPicPr>
          <p:cNvPr id="11" name="Picture 10">
            <a:extLst>
              <a:ext uri="{FF2B5EF4-FFF2-40B4-BE49-F238E27FC236}">
                <a16:creationId xmlns:a16="http://schemas.microsoft.com/office/drawing/2014/main" id="{CF29ACEA-AC6F-7C4E-A70F-B2A1E1E9322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907674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Information Technologies for Librarians and Information Professionals</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Jonathan M. Smith</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April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978-1-5381-2099-6 • Hardback • $90.00 (£69.00)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978-1-5381-2100-9 • Paperback • $45.00 (£35.00)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978-1-5381-2101-6 • eBook • $42.50 (£33.00)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218</a:t>
            </a:r>
            <a:r>
              <a:rPr lang="en-US" sz="1600" cap="none" dirty="0">
                <a:solidFill>
                  <a:srgbClr val="FFFFFF"/>
                </a:solidFill>
                <a:latin typeface="Gill Sans Light" panose="020B0302020104020203" pitchFamily="34" charset="-79"/>
                <a:cs typeface="Gill Sans Light" panose="020B0302020104020203" pitchFamily="34" charset="-79"/>
              </a:rPr>
              <a:t> pages </a:t>
            </a:r>
            <a:r>
              <a:rPr lang="en-US" sz="1600" dirty="0">
                <a:solidFill>
                  <a:srgbClr val="FFFFFF"/>
                </a:solidFill>
                <a:latin typeface="Gill Sans Light" panose="020B0302020104020203" pitchFamily="34" charset="-79"/>
                <a:cs typeface="Gill Sans Light" panose="020B0302020104020203" pitchFamily="34" charset="-79"/>
              </a:rPr>
              <a:t>| 41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Neal-Schuman Library Technology Companion: A Basic Guide for Library Staff </a:t>
            </a:r>
            <a:r>
              <a:rPr lang="en-US" sz="1600" dirty="0">
                <a:solidFill>
                  <a:srgbClr val="FFFFFF"/>
                </a:solidFill>
                <a:latin typeface="Gill Sans Light" panose="020B0302020104020203" pitchFamily="34" charset="-79"/>
                <a:cs typeface="Gill Sans Light" panose="020B0302020104020203" pitchFamily="34" charset="-79"/>
              </a:rPr>
              <a:t>(2016). This companion text is substantially more expensive with the paperback priced at $75 RRP.</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Provides an introduction to information technology, clearly explaining familiar concepts with an eye toward practical applications in libraries.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twelve chapters cover major topics such as technology support, information security, web development, emerging technology and much more.</a:t>
            </a: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143325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1209EF1-2C50-F348-8154-E9C1372ED1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0" name="Rectangle 9">
            <a:extLst>
              <a:ext uri="{FF2B5EF4-FFF2-40B4-BE49-F238E27FC236}">
                <a16:creationId xmlns:a16="http://schemas.microsoft.com/office/drawing/2014/main" id="{9E74AB20-D95F-5440-93C2-3D81E8416C21}"/>
              </a:ext>
            </a:extLst>
          </p:cNvPr>
          <p:cNvSpPr/>
          <p:nvPr/>
        </p:nvSpPr>
        <p:spPr>
          <a:xfrm>
            <a:off x="8746406" y="5196316"/>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Library &amp; Information Studies</a:t>
            </a:r>
            <a:endParaRPr lang="en-US" sz="2400" dirty="0"/>
          </a:p>
        </p:txBody>
      </p:sp>
    </p:spTree>
    <p:extLst>
      <p:ext uri="{BB962C8B-B14F-4D97-AF65-F5344CB8AC3E}">
        <p14:creationId xmlns:p14="http://schemas.microsoft.com/office/powerpoint/2010/main" val="308582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rtlCol="0" anchor="t" anchorCtr="0"/>
          <a:lstStyle/>
          <a:p>
            <a:pPr lvl="0"/>
            <a:r>
              <a:rPr lang="en-GB" sz="2800" b="1" dirty="0">
                <a:solidFill>
                  <a:srgbClr val="FFFFFF"/>
                </a:solidFill>
                <a:latin typeface="Gill Sans" panose="020B0502020104020203" pitchFamily="34" charset="-79"/>
                <a:cs typeface="Gill Sans" panose="020B0502020104020203" pitchFamily="34" charset="-79"/>
              </a:rPr>
              <a:t>Information Technologies for Librarians and Information Professionals</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Jonathan M. Smith</a:t>
            </a:r>
            <a:br>
              <a:rPr lang="en-US" sz="1400" dirty="0">
                <a:solidFill>
                  <a:srgbClr val="FFFFFF"/>
                </a:solidFill>
                <a:latin typeface="Gill Sans Light" panose="020B0302020104020203" pitchFamily="34" charset="-79"/>
                <a:cs typeface="Gill Sans Light" panose="020B0302020104020203" pitchFamily="34" charset="-79"/>
              </a:rPr>
            </a:br>
            <a:endParaRPr lang="en-US" sz="1400" dirty="0">
              <a:solidFill>
                <a:srgbClr val="FFFFFF"/>
              </a:solidFill>
              <a:latin typeface="Gill Sans Light" panose="020B0302020104020203" pitchFamily="34" charset="-79"/>
              <a:cs typeface="Gill Sans Light" panose="020B0302020104020203" pitchFamily="34" charset="-79"/>
            </a:endParaRPr>
          </a:p>
          <a:p>
            <a:pPr lvl="0"/>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Information Technology in Libraries</a:t>
            </a:r>
          </a:p>
          <a:p>
            <a:pPr lvl="0"/>
            <a:r>
              <a:rPr lang="en-GB" sz="1600" dirty="0">
                <a:solidFill>
                  <a:prstClr val="white"/>
                </a:solidFill>
                <a:latin typeface="Gill Sans Light" panose="020B0302020104020203" pitchFamily="34" charset="-79"/>
                <a:cs typeface="Gill Sans Light" panose="020B0302020104020203" pitchFamily="34" charset="-79"/>
              </a:rPr>
              <a:t>2 Technology Management and Support</a:t>
            </a:r>
          </a:p>
          <a:p>
            <a:pPr lvl="0"/>
            <a:r>
              <a:rPr lang="en-GB" sz="1600" dirty="0">
                <a:solidFill>
                  <a:prstClr val="white"/>
                </a:solidFill>
                <a:latin typeface="Gill Sans Light" panose="020B0302020104020203" pitchFamily="34" charset="-79"/>
                <a:cs typeface="Gill Sans Light" panose="020B0302020104020203" pitchFamily="34" charset="-79"/>
              </a:rPr>
              <a:t>3 Computer Hardware and Software</a:t>
            </a:r>
          </a:p>
          <a:p>
            <a:pPr lvl="0"/>
            <a:r>
              <a:rPr lang="en-GB" sz="1600" dirty="0">
                <a:solidFill>
                  <a:prstClr val="white"/>
                </a:solidFill>
                <a:latin typeface="Gill Sans Light" panose="020B0302020104020203" pitchFamily="34" charset="-79"/>
                <a:cs typeface="Gill Sans Light" panose="020B0302020104020203" pitchFamily="34" charset="-79"/>
              </a:rPr>
              <a:t>4 Computer Management</a:t>
            </a:r>
          </a:p>
          <a:p>
            <a:pPr lvl="0"/>
            <a:r>
              <a:rPr lang="en-GB" sz="1600" dirty="0">
                <a:solidFill>
                  <a:prstClr val="white"/>
                </a:solidFill>
                <a:latin typeface="Gill Sans Light" panose="020B0302020104020203" pitchFamily="34" charset="-79"/>
                <a:cs typeface="Gill Sans Light" panose="020B0302020104020203" pitchFamily="34" charset="-79"/>
              </a:rPr>
              <a:t>5 Networking</a:t>
            </a:r>
          </a:p>
          <a:p>
            <a:pPr lvl="0"/>
            <a:r>
              <a:rPr lang="en-GB" sz="1600" dirty="0">
                <a:solidFill>
                  <a:prstClr val="white"/>
                </a:solidFill>
                <a:latin typeface="Gill Sans Light" panose="020B0302020104020203" pitchFamily="34" charset="-79"/>
                <a:cs typeface="Gill Sans Light" panose="020B0302020104020203" pitchFamily="34" charset="-79"/>
              </a:rPr>
              <a:t>6 Server Administration</a:t>
            </a:r>
          </a:p>
          <a:p>
            <a:pPr lvl="0"/>
            <a:r>
              <a:rPr lang="en-GB" sz="1600" dirty="0">
                <a:solidFill>
                  <a:prstClr val="white"/>
                </a:solidFill>
                <a:latin typeface="Gill Sans Light" panose="020B0302020104020203" pitchFamily="34" charset="-79"/>
                <a:cs typeface="Gill Sans Light" panose="020B0302020104020203" pitchFamily="34" charset="-79"/>
              </a:rPr>
              <a:t>7 Information Security</a:t>
            </a:r>
          </a:p>
          <a:p>
            <a:pPr lvl="0"/>
            <a:r>
              <a:rPr lang="en-GB" sz="1600" dirty="0">
                <a:solidFill>
                  <a:prstClr val="white"/>
                </a:solidFill>
                <a:latin typeface="Gill Sans Light" panose="020B0302020104020203" pitchFamily="34" charset="-79"/>
                <a:cs typeface="Gill Sans Light" panose="020B0302020104020203" pitchFamily="34" charset="-79"/>
              </a:rPr>
              <a:t>8 Web Design and Development</a:t>
            </a:r>
          </a:p>
          <a:p>
            <a:pPr lvl="0"/>
            <a:r>
              <a:rPr lang="en-GB" sz="1600" dirty="0">
                <a:solidFill>
                  <a:prstClr val="white"/>
                </a:solidFill>
                <a:latin typeface="Gill Sans Light" panose="020B0302020104020203" pitchFamily="34" charset="-79"/>
                <a:cs typeface="Gill Sans Light" panose="020B0302020104020203" pitchFamily="34" charset="-79"/>
              </a:rPr>
              <a:t>9 Specialized and Emerging Technology Services</a:t>
            </a:r>
          </a:p>
          <a:p>
            <a:pPr lvl="0"/>
            <a:r>
              <a:rPr lang="en-GB" sz="1600" dirty="0">
                <a:solidFill>
                  <a:prstClr val="white"/>
                </a:solidFill>
                <a:latin typeface="Gill Sans Light" panose="020B0302020104020203" pitchFamily="34" charset="-79"/>
                <a:cs typeface="Gill Sans Light" panose="020B0302020104020203" pitchFamily="34" charset="-79"/>
              </a:rPr>
              <a:t>10 Library Management Technologies</a:t>
            </a:r>
          </a:p>
          <a:p>
            <a:pPr lvl="0"/>
            <a:r>
              <a:rPr lang="en-GB" sz="1600" dirty="0">
                <a:solidFill>
                  <a:prstClr val="white"/>
                </a:solidFill>
                <a:latin typeface="Gill Sans Light" panose="020B0302020104020203" pitchFamily="34" charset="-79"/>
                <a:cs typeface="Gill Sans Light" panose="020B0302020104020203" pitchFamily="34" charset="-79"/>
              </a:rPr>
              <a:t>11 Technology Planning</a:t>
            </a: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143325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1209EF1-2C50-F348-8154-E9C1372ED1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0" name="Rectangle 9">
            <a:extLst>
              <a:ext uri="{FF2B5EF4-FFF2-40B4-BE49-F238E27FC236}">
                <a16:creationId xmlns:a16="http://schemas.microsoft.com/office/drawing/2014/main" id="{9E74AB20-D95F-5440-93C2-3D81E8416C21}"/>
              </a:ext>
            </a:extLst>
          </p:cNvPr>
          <p:cNvSpPr/>
          <p:nvPr/>
        </p:nvSpPr>
        <p:spPr>
          <a:xfrm>
            <a:off x="8746406" y="5196316"/>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Library &amp; Information Studies</a:t>
            </a:r>
            <a:endParaRPr lang="en-US" sz="2400" dirty="0"/>
          </a:p>
        </p:txBody>
      </p:sp>
    </p:spTree>
    <p:extLst>
      <p:ext uri="{BB962C8B-B14F-4D97-AF65-F5344CB8AC3E}">
        <p14:creationId xmlns:p14="http://schemas.microsoft.com/office/powerpoint/2010/main" val="384510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Library Management Problems Today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Case Studies</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Edited by Wayne </a:t>
            </a:r>
            <a:r>
              <a:rPr lang="en-GB" dirty="0" err="1">
                <a:solidFill>
                  <a:srgbClr val="FFFFFF"/>
                </a:solidFill>
                <a:latin typeface="Gill Sans Light" panose="020B0302020104020203" pitchFamily="34" charset="-79"/>
                <a:cs typeface="Gill Sans Light" panose="020B0302020104020203" pitchFamily="34" charset="-79"/>
              </a:rPr>
              <a:t>Disher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978-1-5381-3592-1 • Hardback • $95.00 (£73.00)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978-1-5381-3593-8 • Paperback • $39.00 (£30.00)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978-1-5381-3594-5 • eBook • $37.00 (£28.00) </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272</a:t>
            </a:r>
            <a:r>
              <a:rPr lang="en-US" sz="1600" cap="none" dirty="0">
                <a:solidFill>
                  <a:srgbClr val="FFFFFF"/>
                </a:solidFill>
                <a:latin typeface="Gill Sans Light" panose="020B0302020104020203" pitchFamily="34" charset="-79"/>
                <a:cs typeface="Gill Sans Light" panose="020B0302020104020203" pitchFamily="34" charset="-79"/>
              </a:rPr>
              <a:t> pages</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Academic Library Management: Case Studies </a:t>
            </a:r>
            <a:r>
              <a:rPr lang="en-US" sz="1600" dirty="0">
                <a:solidFill>
                  <a:srgbClr val="FFFFFF"/>
                </a:solidFill>
                <a:latin typeface="Gill Sans Light" panose="020B0302020104020203" pitchFamily="34" charset="-79"/>
                <a:cs typeface="Gill Sans Light" panose="020B0302020104020203" pitchFamily="34" charset="-79"/>
              </a:rPr>
              <a:t>(2017). This competitor title limits its outlook to just academic libraries.</a:t>
            </a:r>
          </a:p>
          <a:p>
            <a:pPr marL="285750" indent="-285750">
              <a:lnSpc>
                <a:spcPct val="90000"/>
              </a:lnSpc>
              <a:buFontTx/>
              <a:buChar char="-"/>
            </a:pPr>
            <a:endParaRPr lang="en-US" sz="1600" b="1"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Uses library themed scenarios or case studies gleaned from today’s library world to help students take analytical approaches to library problems.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Engages students with “real world examples” that put them in charge of challenging library issues. </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Includes testimonies and examples from fifty library managers and leaders.</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210793" y="4851889"/>
            <a:ext cx="1551873" cy="1463478"/>
          </a:xfrm>
          <a:prstGeom prst="rect">
            <a:avLst/>
          </a:prstGeom>
        </p:spPr>
        <p:txBody>
          <a:bodyPr wrap="square">
            <a:spAutoFit/>
          </a:bodyPr>
          <a:lstStyle/>
          <a:p>
            <a:pPr marL="171450" indent="-171450">
              <a:lnSpc>
                <a:spcPct val="90000"/>
              </a:lnSpc>
              <a:buFontTx/>
              <a:buChar char="-"/>
            </a:pPr>
            <a:r>
              <a:rPr lang="en-US" sz="1100" dirty="0">
                <a:solidFill>
                  <a:srgbClr val="FFFFFF"/>
                </a:solidFill>
                <a:latin typeface="Gill Sans Light" panose="020B0302020104020203" pitchFamily="34" charset="-79"/>
                <a:cs typeface="Gill Sans Light" panose="020B0302020104020203" pitchFamily="34" charset="-79"/>
              </a:rPr>
              <a:t>Previous edition of the textbook published in March 2018.</a:t>
            </a:r>
          </a:p>
          <a:p>
            <a:pPr marL="171450" indent="-171450">
              <a:lnSpc>
                <a:spcPct val="90000"/>
              </a:lnSpc>
              <a:buFontTx/>
              <a:buChar char="-"/>
            </a:pPr>
            <a:r>
              <a:rPr lang="en-US" sz="1100" dirty="0">
                <a:solidFill>
                  <a:srgbClr val="FFFFFF"/>
                </a:solidFill>
                <a:latin typeface="Gill Sans Light" panose="020B0302020104020203" pitchFamily="34" charset="-79"/>
                <a:cs typeface="Gill Sans Light" panose="020B0302020104020203" pitchFamily="34" charset="-79"/>
              </a:rPr>
              <a:t>Adopted as suggested/required reading across dozens of European universities.</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28520" y="1552226"/>
            <a:ext cx="2634146" cy="3763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C19617F-FC92-424E-B53E-AB89C49BE8B2}"/>
              </a:ext>
            </a:extLst>
          </p:cNvPr>
          <p:cNvSpPr/>
          <p:nvPr/>
        </p:nvSpPr>
        <p:spPr>
          <a:xfrm>
            <a:off x="8746406" y="5196316"/>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Library &amp; Information Studies</a:t>
            </a:r>
            <a:endParaRPr lang="en-US" sz="2400" dirty="0"/>
          </a:p>
        </p:txBody>
      </p:sp>
      <p:pic>
        <p:nvPicPr>
          <p:cNvPr id="7" name="Picture 6">
            <a:extLst>
              <a:ext uri="{FF2B5EF4-FFF2-40B4-BE49-F238E27FC236}">
                <a16:creationId xmlns:a16="http://schemas.microsoft.com/office/drawing/2014/main" id="{31DD193D-BA53-E44A-AFCF-7BF9F115D3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8316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Library Management Problems Today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Case Studies</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Edited by Wayne </a:t>
            </a:r>
            <a:r>
              <a:rPr lang="en-GB" dirty="0" err="1">
                <a:solidFill>
                  <a:srgbClr val="FFFFFF"/>
                </a:solidFill>
                <a:latin typeface="Gill Sans Light" panose="020B0302020104020203" pitchFamily="34" charset="-79"/>
                <a:cs typeface="Gill Sans Light" panose="020B0302020104020203" pitchFamily="34" charset="-79"/>
              </a:rPr>
              <a:t>Disher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Planning</a:t>
            </a:r>
          </a:p>
          <a:p>
            <a:pPr lvl="0"/>
            <a:r>
              <a:rPr lang="en-GB" sz="1600" dirty="0">
                <a:solidFill>
                  <a:prstClr val="white"/>
                </a:solidFill>
                <a:latin typeface="Gill Sans Light" panose="020B0302020104020203" pitchFamily="34" charset="-79"/>
                <a:cs typeface="Gill Sans Light" panose="020B0302020104020203" pitchFamily="34" charset="-79"/>
              </a:rPr>
              <a:t>2 Organizing</a:t>
            </a:r>
          </a:p>
          <a:p>
            <a:pPr lvl="0"/>
            <a:r>
              <a:rPr lang="en-GB" sz="1600" dirty="0">
                <a:solidFill>
                  <a:prstClr val="white"/>
                </a:solidFill>
                <a:latin typeface="Gill Sans Light" panose="020B0302020104020203" pitchFamily="34" charset="-79"/>
                <a:cs typeface="Gill Sans Light" panose="020B0302020104020203" pitchFamily="34" charset="-79"/>
              </a:rPr>
              <a:t>3 Leading</a:t>
            </a:r>
          </a:p>
          <a:p>
            <a:pPr lvl="0"/>
            <a:r>
              <a:rPr lang="en-GB" sz="1600" dirty="0">
                <a:solidFill>
                  <a:prstClr val="white"/>
                </a:solidFill>
                <a:latin typeface="Gill Sans Light" panose="020B0302020104020203" pitchFamily="34" charset="-79"/>
                <a:cs typeface="Gill Sans Light" panose="020B0302020104020203" pitchFamily="34" charset="-79"/>
              </a:rPr>
              <a:t>4 Controlling</a:t>
            </a:r>
          </a:p>
          <a:p>
            <a:pPr lvl="0"/>
            <a:r>
              <a:rPr lang="en-GB" sz="1600" dirty="0">
                <a:solidFill>
                  <a:prstClr val="white"/>
                </a:solidFill>
                <a:latin typeface="Gill Sans Light" panose="020B0302020104020203" pitchFamily="34" charset="-79"/>
                <a:cs typeface="Gill Sans Light" panose="020B0302020104020203" pitchFamily="34" charset="-79"/>
              </a:rPr>
              <a:t>5 Staffing</a:t>
            </a:r>
          </a:p>
          <a:p>
            <a:pPr lvl="0"/>
            <a:r>
              <a:rPr lang="en-GB" sz="1600" dirty="0">
                <a:solidFill>
                  <a:prstClr val="white"/>
                </a:solidFill>
                <a:latin typeface="Gill Sans Light" panose="020B0302020104020203" pitchFamily="34" charset="-79"/>
                <a:cs typeface="Gill Sans Light" panose="020B0302020104020203" pitchFamily="34" charset="-79"/>
              </a:rPr>
              <a:t>6 Communicating</a:t>
            </a: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210793" y="4851889"/>
            <a:ext cx="1551873" cy="1463478"/>
          </a:xfrm>
          <a:prstGeom prst="rect">
            <a:avLst/>
          </a:prstGeom>
        </p:spPr>
        <p:txBody>
          <a:bodyPr wrap="square">
            <a:spAutoFit/>
          </a:bodyPr>
          <a:lstStyle/>
          <a:p>
            <a:pPr marL="171450" indent="-171450">
              <a:lnSpc>
                <a:spcPct val="90000"/>
              </a:lnSpc>
              <a:buFontTx/>
              <a:buChar char="-"/>
            </a:pPr>
            <a:r>
              <a:rPr lang="en-US" sz="1100" dirty="0">
                <a:solidFill>
                  <a:srgbClr val="FFFFFF"/>
                </a:solidFill>
                <a:latin typeface="Gill Sans Light" panose="020B0302020104020203" pitchFamily="34" charset="-79"/>
                <a:cs typeface="Gill Sans Light" panose="020B0302020104020203" pitchFamily="34" charset="-79"/>
              </a:rPr>
              <a:t>Previous edition of the textbook published in March 2018.</a:t>
            </a:r>
          </a:p>
          <a:p>
            <a:pPr marL="171450" indent="-171450">
              <a:lnSpc>
                <a:spcPct val="90000"/>
              </a:lnSpc>
              <a:buFontTx/>
              <a:buChar char="-"/>
            </a:pPr>
            <a:r>
              <a:rPr lang="en-US" sz="1100" dirty="0">
                <a:solidFill>
                  <a:srgbClr val="FFFFFF"/>
                </a:solidFill>
                <a:latin typeface="Gill Sans Light" panose="020B0302020104020203" pitchFamily="34" charset="-79"/>
                <a:cs typeface="Gill Sans Light" panose="020B0302020104020203" pitchFamily="34" charset="-79"/>
              </a:rPr>
              <a:t>Adopted as suggested/required reading across dozens of European universities.</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28520" y="1552226"/>
            <a:ext cx="2634146" cy="37630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C19617F-FC92-424E-B53E-AB89C49BE8B2}"/>
              </a:ext>
            </a:extLst>
          </p:cNvPr>
          <p:cNvSpPr/>
          <p:nvPr/>
        </p:nvSpPr>
        <p:spPr>
          <a:xfrm>
            <a:off x="8746406" y="5196316"/>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Library &amp; Information Studies</a:t>
            </a:r>
            <a:endParaRPr lang="en-US" sz="2400" dirty="0"/>
          </a:p>
        </p:txBody>
      </p:sp>
      <p:pic>
        <p:nvPicPr>
          <p:cNvPr id="7" name="Picture 6">
            <a:extLst>
              <a:ext uri="{FF2B5EF4-FFF2-40B4-BE49-F238E27FC236}">
                <a16:creationId xmlns:a16="http://schemas.microsoft.com/office/drawing/2014/main" id="{31DD193D-BA53-E44A-AFCF-7BF9F115D3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878736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Entertaining Ethics</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Lessons in Media Ethics from Popular Culture</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Chad Painter and Lee Wilkins</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978-1-5381-3819-9 • Hardback • $70.00 (£54.00)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978-1-5381-3820-5 • Paperback • $28.00 (£21.95)</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978-1-5381-3821-2 • eBook • $26.50 (£19.95) </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198 pages | 18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Communication Ethics, Media, and Popular Culture </a:t>
            </a:r>
            <a:r>
              <a:rPr lang="en-US" sz="1600" dirty="0">
                <a:solidFill>
                  <a:srgbClr val="FFFFFF"/>
                </a:solidFill>
                <a:latin typeface="Gill Sans Light" panose="020B0302020104020203" pitchFamily="34" charset="-79"/>
                <a:cs typeface="Gill Sans Light" panose="020B0302020104020203" pitchFamily="34" charset="-79"/>
              </a:rPr>
              <a:t>(2005). This textbook is now largely outdated and does not focus on philosophical arguments.</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This unique textbook explores how popular culture explains media ethics and the philosophy that is key to solid ethical thinking.</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popular culture focus is intended to make the book accessible to scholars, students and professors, especially those who do not have a solid background in philosophy.</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96000" y="1453389"/>
            <a:ext cx="2634146" cy="3951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Media Studies</a:t>
            </a:r>
            <a:endParaRPr lang="en-US" sz="2400" dirty="0"/>
          </a:p>
        </p:txBody>
      </p:sp>
      <p:pic>
        <p:nvPicPr>
          <p:cNvPr id="6" name="Picture 5">
            <a:extLst>
              <a:ext uri="{FF2B5EF4-FFF2-40B4-BE49-F238E27FC236}">
                <a16:creationId xmlns:a16="http://schemas.microsoft.com/office/drawing/2014/main" id="{605135F4-424D-2442-8615-6C1A13A4D52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889643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Entertaining Ethics</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Lessons in Media Ethics from Popular Culture</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Chad Painter and Lee Wilkins</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Media Ethics and Popular Culture</a:t>
            </a:r>
          </a:p>
          <a:p>
            <a:pPr lvl="0"/>
            <a:r>
              <a:rPr lang="en-GB" sz="1600" dirty="0">
                <a:solidFill>
                  <a:prstClr val="white"/>
                </a:solidFill>
                <a:latin typeface="Gill Sans Light" panose="020B0302020104020203" pitchFamily="34" charset="-79"/>
                <a:cs typeface="Gill Sans Light" panose="020B0302020104020203" pitchFamily="34" charset="-79"/>
              </a:rPr>
              <a:t>2 Seek Truth and Report It: Easier Said Than Done</a:t>
            </a:r>
          </a:p>
          <a:p>
            <a:pPr lvl="0"/>
            <a:r>
              <a:rPr lang="en-GB" sz="1600" dirty="0">
                <a:solidFill>
                  <a:prstClr val="white"/>
                </a:solidFill>
                <a:latin typeface="Gill Sans Light" panose="020B0302020104020203" pitchFamily="34" charset="-79"/>
                <a:cs typeface="Gill Sans Light" panose="020B0302020104020203" pitchFamily="34" charset="-79"/>
              </a:rPr>
              <a:t>3 Loyalty: Where Individual Virtue and Philosophical</a:t>
            </a:r>
          </a:p>
          <a:p>
            <a:pPr lvl="0"/>
            <a:r>
              <a:rPr lang="en-GB" sz="1600" dirty="0">
                <a:solidFill>
                  <a:prstClr val="white"/>
                </a:solidFill>
                <a:latin typeface="Gill Sans Light" panose="020B0302020104020203" pitchFamily="34" charset="-79"/>
                <a:cs typeface="Gill Sans Light" panose="020B0302020104020203" pitchFamily="34" charset="-79"/>
              </a:rPr>
              <a:t>Principle Meet</a:t>
            </a:r>
          </a:p>
          <a:p>
            <a:pPr lvl="0"/>
            <a:r>
              <a:rPr lang="en-GB" sz="1600" dirty="0">
                <a:solidFill>
                  <a:prstClr val="white"/>
                </a:solidFill>
                <a:latin typeface="Gill Sans Light" panose="020B0302020104020203" pitchFamily="34" charset="-79"/>
                <a:cs typeface="Gill Sans Light" panose="020B0302020104020203" pitchFamily="34" charset="-79"/>
              </a:rPr>
              <a:t>4 Privacy in Public Places: Understandable </a:t>
            </a:r>
            <a:r>
              <a:rPr lang="en-GB" sz="1600" dirty="0" err="1">
                <a:solidFill>
                  <a:prstClr val="white"/>
                </a:solidFill>
                <a:latin typeface="Gill Sans Light" panose="020B0302020104020203" pitchFamily="34" charset="-79"/>
                <a:cs typeface="Gill Sans Light" panose="020B0302020104020203" pitchFamily="34" charset="-79"/>
              </a:rPr>
              <a:t>Tradeoffs</a:t>
            </a:r>
            <a:r>
              <a:rPr lang="en-GB" sz="1600" dirty="0">
                <a:solidFill>
                  <a:prstClr val="white"/>
                </a:solidFill>
                <a:latin typeface="Gill Sans Light" panose="020B0302020104020203" pitchFamily="34" charset="-79"/>
                <a:cs typeface="Gill Sans Light" panose="020B0302020104020203" pitchFamily="34" charset="-79"/>
              </a:rPr>
              <a:t> and</a:t>
            </a:r>
          </a:p>
          <a:p>
            <a:pPr lvl="0"/>
            <a:r>
              <a:rPr lang="en-GB" sz="1600" dirty="0">
                <a:solidFill>
                  <a:prstClr val="white"/>
                </a:solidFill>
                <a:latin typeface="Gill Sans Light" panose="020B0302020104020203" pitchFamily="34" charset="-79"/>
                <a:cs typeface="Gill Sans Light" panose="020B0302020104020203" pitchFamily="34" charset="-79"/>
              </a:rPr>
              <a:t>Unforeseen Consequences</a:t>
            </a:r>
          </a:p>
          <a:p>
            <a:pPr lvl="0"/>
            <a:r>
              <a:rPr lang="en-GB" sz="1600" dirty="0">
                <a:solidFill>
                  <a:prstClr val="white"/>
                </a:solidFill>
                <a:latin typeface="Gill Sans Light" panose="020B0302020104020203" pitchFamily="34" charset="-79"/>
                <a:cs typeface="Gill Sans Light" panose="020B0302020104020203" pitchFamily="34" charset="-79"/>
              </a:rPr>
              <a:t>5 Journalism and Public Relations as Public Service</a:t>
            </a:r>
          </a:p>
          <a:p>
            <a:pPr lvl="0"/>
            <a:r>
              <a:rPr lang="en-GB" sz="1600" dirty="0">
                <a:solidFill>
                  <a:prstClr val="white"/>
                </a:solidFill>
                <a:latin typeface="Gill Sans Light" panose="020B0302020104020203" pitchFamily="34" charset="-79"/>
                <a:cs typeface="Gill Sans Light" panose="020B0302020104020203" pitchFamily="34" charset="-79"/>
              </a:rPr>
              <a:t>6 Authentic Alignment: The Tension between Big Profits and Good Work</a:t>
            </a:r>
          </a:p>
          <a:p>
            <a:r>
              <a:rPr lang="en-GB" sz="1600" dirty="0">
                <a:solidFill>
                  <a:prstClr val="white"/>
                </a:solidFill>
                <a:latin typeface="Gill Sans Light" panose="020B0302020104020203" pitchFamily="34" charset="-79"/>
                <a:cs typeface="Gill Sans Light" panose="020B0302020104020203" pitchFamily="34" charset="-79"/>
              </a:rPr>
              <a:t>7 Social Justice: A Moving, Aspirational Target</a:t>
            </a:r>
          </a:p>
          <a:p>
            <a:r>
              <a:rPr lang="en-GB" sz="1600" dirty="0">
                <a:solidFill>
                  <a:prstClr val="white"/>
                </a:solidFill>
                <a:latin typeface="Gill Sans Light" panose="020B0302020104020203" pitchFamily="34" charset="-79"/>
                <a:cs typeface="Gill Sans Light" panose="020B0302020104020203" pitchFamily="34" charset="-79"/>
              </a:rPr>
              <a:t>8 Sell Me Ethics: Advocacy, Objectivity, and</a:t>
            </a:r>
          </a:p>
          <a:p>
            <a:r>
              <a:rPr lang="en-GB" sz="1600" dirty="0">
                <a:solidFill>
                  <a:prstClr val="white"/>
                </a:solidFill>
                <a:latin typeface="Gill Sans Light" panose="020B0302020104020203" pitchFamily="34" charset="-79"/>
                <a:cs typeface="Gill Sans Light" panose="020B0302020104020203" pitchFamily="34" charset="-79"/>
              </a:rPr>
              <a:t>Strategic Communication</a:t>
            </a:r>
          </a:p>
          <a:p>
            <a:r>
              <a:rPr lang="en-GB" sz="1600" dirty="0">
                <a:solidFill>
                  <a:prstClr val="white"/>
                </a:solidFill>
                <a:latin typeface="Gill Sans Light" panose="020B0302020104020203" pitchFamily="34" charset="-79"/>
                <a:cs typeface="Gill Sans Light" panose="020B0302020104020203" pitchFamily="34" charset="-79"/>
              </a:rPr>
              <a:t>9 When Mock Watchdogs Bark: Media Accountability in</a:t>
            </a:r>
          </a:p>
          <a:p>
            <a:r>
              <a:rPr lang="en-GB" sz="1600" dirty="0">
                <a:solidFill>
                  <a:prstClr val="white"/>
                </a:solidFill>
                <a:latin typeface="Gill Sans Light" panose="020B0302020104020203" pitchFamily="34" charset="-79"/>
                <a:cs typeface="Gill Sans Light" panose="020B0302020104020203" pitchFamily="34" charset="-79"/>
              </a:rPr>
              <a:t>Satirical News</a:t>
            </a:r>
          </a:p>
          <a:p>
            <a:r>
              <a:rPr lang="en-GB" sz="1600" dirty="0">
                <a:solidFill>
                  <a:prstClr val="white"/>
                </a:solidFill>
                <a:latin typeface="Gill Sans Light" panose="020B0302020104020203" pitchFamily="34" charset="-79"/>
                <a:cs typeface="Gill Sans Light" panose="020B0302020104020203" pitchFamily="34" charset="-79"/>
              </a:rPr>
              <a:t>10 Conclusions: The Play’s the Thing</a:t>
            </a:r>
            <a:endParaRPr lang="en-US" sz="1600" dirty="0">
              <a:solidFill>
                <a:srgbClr val="FFFFFF"/>
              </a:solidFill>
              <a:latin typeface="Gill Sans Light" panose="020B0302020104020203" pitchFamily="34" charset="-79"/>
              <a:cs typeface="Gill Sans Light" panose="020B0302020104020203" pitchFamily="34" charset="-79"/>
            </a:endParaRP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96000" y="1453389"/>
            <a:ext cx="2634146" cy="3951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Media Studies</a:t>
            </a:r>
          </a:p>
        </p:txBody>
      </p:sp>
      <p:pic>
        <p:nvPicPr>
          <p:cNvPr id="6" name="Picture 5">
            <a:extLst>
              <a:ext uri="{FF2B5EF4-FFF2-40B4-BE49-F238E27FC236}">
                <a16:creationId xmlns:a16="http://schemas.microsoft.com/office/drawing/2014/main" id="{605135F4-424D-2442-8615-6C1A13A4D52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887803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Inside Out and Outside In</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Psychodynamic Clinical Theory and Psychopathology in Contemporary Multicultural Contexts</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Fifth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Joan </a:t>
            </a:r>
            <a:r>
              <a:rPr lang="en-GB" dirty="0" err="1">
                <a:solidFill>
                  <a:srgbClr val="FFFFFF"/>
                </a:solidFill>
                <a:latin typeface="Gill Sans Light" panose="020B0302020104020203" pitchFamily="34" charset="-79"/>
                <a:cs typeface="Gill Sans Light" panose="020B0302020104020203" pitchFamily="34" charset="-79"/>
              </a:rPr>
              <a:t>Berzoff</a:t>
            </a:r>
            <a:r>
              <a:rPr lang="en-GB" dirty="0">
                <a:solidFill>
                  <a:srgbClr val="FFFFFF"/>
                </a:solidFill>
                <a:latin typeface="Gill Sans Light" panose="020B0302020104020203" pitchFamily="34" charset="-79"/>
                <a:cs typeface="Gill Sans Light" panose="020B0302020104020203" pitchFamily="34" charset="-79"/>
              </a:rPr>
              <a:t>; Laura </a:t>
            </a:r>
            <a:r>
              <a:rPr lang="en-GB" dirty="0" err="1">
                <a:solidFill>
                  <a:srgbClr val="FFFFFF"/>
                </a:solidFill>
                <a:latin typeface="Gill Sans Light" panose="020B0302020104020203" pitchFamily="34" charset="-79"/>
                <a:cs typeface="Gill Sans Light" panose="020B0302020104020203" pitchFamily="34" charset="-79"/>
              </a:rPr>
              <a:t>Melano</a:t>
            </a:r>
            <a:r>
              <a:rPr lang="en-GB" dirty="0">
                <a:solidFill>
                  <a:srgbClr val="FFFFFF"/>
                </a:solidFill>
                <a:latin typeface="Gill Sans Light" panose="020B0302020104020203" pitchFamily="34" charset="-79"/>
                <a:cs typeface="Gill Sans Light" panose="020B0302020104020203" pitchFamily="34" charset="-79"/>
              </a:rPr>
              <a:t> Flanagan and Patricia Hertz</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April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978-1-5381-2545-8 • Hardback • $170.00 (£131.00)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978-1-5381-2546-5 • Paperback • $85.00 (£65.00)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978-1-5381-2547-2 • eBook • $80.50 (£62.00)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576 pages | 1 illustration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Psychoanalytic Case Formulation and Psychoanalytic Psychopathology </a:t>
            </a:r>
            <a:r>
              <a:rPr lang="en-US" sz="1600" dirty="0">
                <a:solidFill>
                  <a:srgbClr val="FFFFFF"/>
                </a:solidFill>
                <a:latin typeface="Gill Sans Light" panose="020B0302020104020203" pitchFamily="34" charset="-79"/>
                <a:cs typeface="Gill Sans Light" panose="020B0302020104020203" pitchFamily="34" charset="-79"/>
              </a:rPr>
              <a:t>(2001). This title takes a more clinical approach, omitting consideration of social factors.</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A comprehensive textbook for those interested in learning and understanding theories of psychological development and their application to psychopathological conditions.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Takes an accessible, case-study driven approach.</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488374"/>
            <a:ext cx="2634146" cy="3999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51889"/>
            <a:ext cx="1011824"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Medical</a:t>
            </a:r>
            <a:endParaRPr lang="en-US" sz="2400" dirty="0"/>
          </a:p>
        </p:txBody>
      </p:sp>
      <p:pic>
        <p:nvPicPr>
          <p:cNvPr id="11" name="Picture 10">
            <a:extLst>
              <a:ext uri="{FF2B5EF4-FFF2-40B4-BE49-F238E27FC236}">
                <a16:creationId xmlns:a16="http://schemas.microsoft.com/office/drawing/2014/main" id="{06E36E4B-6066-EB4A-A68C-50D747A5E4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D8AC12EB-28DF-7649-9616-B90DD88CB1AC}"/>
              </a:ext>
            </a:extLst>
          </p:cNvPr>
          <p:cNvSpPr/>
          <p:nvPr/>
        </p:nvSpPr>
        <p:spPr>
          <a:xfrm>
            <a:off x="7194533" y="4802843"/>
            <a:ext cx="1551873" cy="1615827"/>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March 2016.</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Updated throughout, this new edition includes particular focus on neurobiology and an entire new chapter on race and racism.</a:t>
            </a:r>
          </a:p>
        </p:txBody>
      </p:sp>
    </p:spTree>
    <p:extLst>
      <p:ext uri="{BB962C8B-B14F-4D97-AF65-F5344CB8AC3E}">
        <p14:creationId xmlns:p14="http://schemas.microsoft.com/office/powerpoint/2010/main" val="319555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Inside Out and Outside In</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Psychodynamic Clinical Theory and Psychopathology in Contemporary Multicultural Contexts</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Fifth Edition</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Joan </a:t>
            </a:r>
            <a:r>
              <a:rPr lang="en-GB" dirty="0" err="1">
                <a:solidFill>
                  <a:srgbClr val="FFFFFF"/>
                </a:solidFill>
                <a:latin typeface="Gill Sans Light" panose="020B0302020104020203" pitchFamily="34" charset="-79"/>
                <a:cs typeface="Gill Sans Light" panose="020B0302020104020203" pitchFamily="34" charset="-79"/>
              </a:rPr>
              <a:t>Berzoff</a:t>
            </a:r>
            <a:r>
              <a:rPr lang="en-GB" dirty="0">
                <a:solidFill>
                  <a:srgbClr val="FFFFFF"/>
                </a:solidFill>
                <a:latin typeface="Gill Sans Light" panose="020B0302020104020203" pitchFamily="34" charset="-79"/>
                <a:cs typeface="Gill Sans Light" panose="020B0302020104020203" pitchFamily="34" charset="-79"/>
              </a:rPr>
              <a:t>; Laura </a:t>
            </a:r>
            <a:r>
              <a:rPr lang="en-GB" dirty="0" err="1">
                <a:solidFill>
                  <a:srgbClr val="FFFFFF"/>
                </a:solidFill>
                <a:latin typeface="Gill Sans Light" panose="020B0302020104020203" pitchFamily="34" charset="-79"/>
                <a:cs typeface="Gill Sans Light" panose="020B0302020104020203" pitchFamily="34" charset="-79"/>
              </a:rPr>
              <a:t>Melano</a:t>
            </a:r>
            <a:r>
              <a:rPr lang="en-GB" dirty="0">
                <a:solidFill>
                  <a:srgbClr val="FFFFFF"/>
                </a:solidFill>
                <a:latin typeface="Gill Sans Light" panose="020B0302020104020203" pitchFamily="34" charset="-79"/>
                <a:cs typeface="Gill Sans Light" panose="020B0302020104020203" pitchFamily="34" charset="-79"/>
              </a:rPr>
              <a:t> Flanagan and Patricia Hertz</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300" dirty="0">
                <a:solidFill>
                  <a:prstClr val="white"/>
                </a:solidFill>
                <a:latin typeface="Gill Sans Light" panose="020B0302020104020203" pitchFamily="34" charset="-79"/>
                <a:cs typeface="Gill Sans Light" panose="020B0302020104020203" pitchFamily="34" charset="-79"/>
              </a:rPr>
              <a:t>1 Why a Biopsychosocial Context?</a:t>
            </a:r>
          </a:p>
          <a:p>
            <a:pPr lvl="0"/>
            <a:r>
              <a:rPr lang="en-GB" sz="1300" dirty="0">
                <a:solidFill>
                  <a:prstClr val="white"/>
                </a:solidFill>
                <a:latin typeface="Gill Sans Light" panose="020B0302020104020203" pitchFamily="34" charset="-79"/>
                <a:cs typeface="Gill Sans Light" panose="020B0302020104020203" pitchFamily="34" charset="-79"/>
              </a:rPr>
              <a:t>2 Drive and Beyond: Freud’s Psychoanalytic Concepts</a:t>
            </a:r>
          </a:p>
          <a:p>
            <a:pPr lvl="0"/>
            <a:r>
              <a:rPr lang="en-GB" sz="1300" dirty="0">
                <a:solidFill>
                  <a:prstClr val="white"/>
                </a:solidFill>
                <a:latin typeface="Gill Sans Light" panose="020B0302020104020203" pitchFamily="34" charset="-79"/>
                <a:cs typeface="Gill Sans Light" panose="020B0302020104020203" pitchFamily="34" charset="-79"/>
              </a:rPr>
              <a:t>3 Ego Psychology</a:t>
            </a:r>
          </a:p>
          <a:p>
            <a:pPr lvl="0"/>
            <a:r>
              <a:rPr lang="en-GB" sz="1300" dirty="0">
                <a:solidFill>
                  <a:prstClr val="white"/>
                </a:solidFill>
                <a:latin typeface="Gill Sans Light" panose="020B0302020104020203" pitchFamily="34" charset="-79"/>
                <a:cs typeface="Gill Sans Light" panose="020B0302020104020203" pitchFamily="34" charset="-79"/>
              </a:rPr>
              <a:t>4 Psychosocial Ego Development: The Theory of Erik Erikson</a:t>
            </a:r>
          </a:p>
          <a:p>
            <a:pPr lvl="0"/>
            <a:r>
              <a:rPr lang="en-GB" sz="1300" dirty="0">
                <a:solidFill>
                  <a:prstClr val="white"/>
                </a:solidFill>
                <a:latin typeface="Gill Sans Light" panose="020B0302020104020203" pitchFamily="34" charset="-79"/>
                <a:cs typeface="Gill Sans Light" panose="020B0302020104020203" pitchFamily="34" charset="-79"/>
              </a:rPr>
              <a:t>5 Object Relations Theory</a:t>
            </a:r>
          </a:p>
          <a:p>
            <a:pPr lvl="0"/>
            <a:r>
              <a:rPr lang="en-GB" sz="1300" dirty="0">
                <a:solidFill>
                  <a:prstClr val="white"/>
                </a:solidFill>
                <a:latin typeface="Gill Sans Light" panose="020B0302020104020203" pitchFamily="34" charset="-79"/>
                <a:cs typeface="Gill Sans Light" panose="020B0302020104020203" pitchFamily="34" charset="-79"/>
              </a:rPr>
              <a:t>6 The Theory of Self Psychology</a:t>
            </a:r>
          </a:p>
          <a:p>
            <a:pPr lvl="0"/>
            <a:r>
              <a:rPr lang="en-GB" sz="1300" dirty="0">
                <a:solidFill>
                  <a:prstClr val="white"/>
                </a:solidFill>
                <a:latin typeface="Gill Sans Light" panose="020B0302020104020203" pitchFamily="34" charset="-79"/>
                <a:cs typeface="Gill Sans Light" panose="020B0302020104020203" pitchFamily="34" charset="-79"/>
              </a:rPr>
              <a:t>7 Relational and Intersubjective Theories</a:t>
            </a:r>
          </a:p>
          <a:p>
            <a:pPr lvl="0"/>
            <a:r>
              <a:rPr lang="en-GB" sz="1300" dirty="0">
                <a:solidFill>
                  <a:prstClr val="white"/>
                </a:solidFill>
                <a:latin typeface="Gill Sans Light" panose="020B0302020104020203" pitchFamily="34" charset="-79"/>
                <a:cs typeface="Gill Sans Light" panose="020B0302020104020203" pitchFamily="34" charset="-79"/>
              </a:rPr>
              <a:t>8 Attachment Theory</a:t>
            </a:r>
          </a:p>
          <a:p>
            <a:pPr lvl="0"/>
            <a:r>
              <a:rPr lang="en-GB" sz="1300" dirty="0">
                <a:solidFill>
                  <a:prstClr val="white"/>
                </a:solidFill>
                <a:latin typeface="Gill Sans Light" panose="020B0302020104020203" pitchFamily="34" charset="-79"/>
                <a:cs typeface="Gill Sans Light" panose="020B0302020104020203" pitchFamily="34" charset="-79"/>
              </a:rPr>
              <a:t>9 Neurobiology, Attachment, and Trauma</a:t>
            </a:r>
          </a:p>
          <a:p>
            <a:r>
              <a:rPr lang="en-GB" sz="1300" dirty="0">
                <a:solidFill>
                  <a:prstClr val="white"/>
                </a:solidFill>
                <a:latin typeface="Gill Sans Light" panose="020B0302020104020203" pitchFamily="34" charset="-79"/>
                <a:cs typeface="Gill Sans Light" panose="020B0302020104020203" pitchFamily="34" charset="-79"/>
              </a:rPr>
              <a:t>10 Psychodynamic Theories and Gender</a:t>
            </a:r>
          </a:p>
          <a:p>
            <a:r>
              <a:rPr lang="en-GB" sz="1300" dirty="0">
                <a:solidFill>
                  <a:prstClr val="white"/>
                </a:solidFill>
                <a:latin typeface="Gill Sans Light" panose="020B0302020104020203" pitchFamily="34" charset="-79"/>
                <a:cs typeface="Gill Sans Light" panose="020B0302020104020203" pitchFamily="34" charset="-79"/>
              </a:rPr>
              <a:t>11 Psychodynamic Contributions to Understanding Racism: Implications for Clinical Practice</a:t>
            </a:r>
          </a:p>
          <a:p>
            <a:r>
              <a:rPr lang="en-GB" sz="1300" dirty="0">
                <a:solidFill>
                  <a:prstClr val="white"/>
                </a:solidFill>
                <a:latin typeface="Gill Sans Light" panose="020B0302020104020203" pitchFamily="34" charset="-79"/>
                <a:cs typeface="Gill Sans Light" panose="020B0302020104020203" pitchFamily="34" charset="-79"/>
              </a:rPr>
              <a:t>12 The Bridge: From Theory to Practice</a:t>
            </a:r>
          </a:p>
          <a:p>
            <a:r>
              <a:rPr lang="en-GB" sz="1300" dirty="0">
                <a:solidFill>
                  <a:prstClr val="white"/>
                </a:solidFill>
                <a:latin typeface="Gill Sans Light" panose="020B0302020104020203" pitchFamily="34" charset="-79"/>
                <a:cs typeface="Gill Sans Light" panose="020B0302020104020203" pitchFamily="34" charset="-79"/>
              </a:rPr>
              <a:t>13 The Psychoses</a:t>
            </a:r>
          </a:p>
          <a:p>
            <a:r>
              <a:rPr lang="en-GB" sz="1300" dirty="0">
                <a:solidFill>
                  <a:prstClr val="white"/>
                </a:solidFill>
                <a:latin typeface="Gill Sans Light" panose="020B0302020104020203" pitchFamily="34" charset="-79"/>
                <a:cs typeface="Gill Sans Light" panose="020B0302020104020203" pitchFamily="34" charset="-79"/>
              </a:rPr>
              <a:t>14 Personality Disorders</a:t>
            </a:r>
          </a:p>
          <a:p>
            <a:r>
              <a:rPr lang="en-GB" sz="1300" dirty="0">
                <a:solidFill>
                  <a:prstClr val="white"/>
                </a:solidFill>
                <a:latin typeface="Gill Sans Light" panose="020B0302020104020203" pitchFamily="34" charset="-79"/>
                <a:cs typeface="Gill Sans Light" panose="020B0302020104020203" pitchFamily="34" charset="-79"/>
              </a:rPr>
              <a:t>15 Mood Disorders</a:t>
            </a:r>
          </a:p>
          <a:p>
            <a:r>
              <a:rPr lang="en-GB" sz="1300" dirty="0">
                <a:solidFill>
                  <a:prstClr val="white"/>
                </a:solidFill>
                <a:latin typeface="Gill Sans Light" panose="020B0302020104020203" pitchFamily="34" charset="-79"/>
                <a:cs typeface="Gill Sans Light" panose="020B0302020104020203" pitchFamily="34" charset="-79"/>
              </a:rPr>
              <a:t>16 Anxiety and Its Manifestations</a:t>
            </a:r>
          </a:p>
          <a:p>
            <a:r>
              <a:rPr lang="en-GB" sz="1300" dirty="0">
                <a:solidFill>
                  <a:prstClr val="white"/>
                </a:solidFill>
                <a:latin typeface="Gill Sans Light" panose="020B0302020104020203" pitchFamily="34" charset="-79"/>
                <a:cs typeface="Gill Sans Light" panose="020B0302020104020203" pitchFamily="34" charset="-79"/>
              </a:rPr>
              <a:t>17 Trauma Theories and Disorders</a:t>
            </a:r>
          </a:p>
          <a:p>
            <a:endParaRPr lang="en-GB" sz="1400" dirty="0">
              <a:solidFill>
                <a:prstClr val="white"/>
              </a:solidFill>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802843"/>
            <a:ext cx="1551873" cy="1615827"/>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March 2016.</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Updated throughout, this new edition includes particular focus on neurobiology and an entire new chapter on race and racism.</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488374"/>
            <a:ext cx="2634146" cy="39999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51889"/>
            <a:ext cx="1011824"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Medical</a:t>
            </a:r>
            <a:endParaRPr lang="en-US" sz="2400" dirty="0"/>
          </a:p>
        </p:txBody>
      </p:sp>
      <p:pic>
        <p:nvPicPr>
          <p:cNvPr id="11" name="Picture 10">
            <a:extLst>
              <a:ext uri="{FF2B5EF4-FFF2-40B4-BE49-F238E27FC236}">
                <a16:creationId xmlns:a16="http://schemas.microsoft.com/office/drawing/2014/main" id="{06E36E4B-6066-EB4A-A68C-50D747A5E47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119120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4"/>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China’s Geography</a:t>
            </a:r>
          </a:p>
          <a:p>
            <a:pPr>
              <a:lnSpc>
                <a:spcPct val="90000"/>
              </a:lnSpc>
            </a:pPr>
            <a:r>
              <a:rPr lang="en-US" sz="1600" dirty="0">
                <a:solidFill>
                  <a:srgbClr val="FFFFFF"/>
                </a:solidFill>
                <a:latin typeface="Gill Sans SemiBold" panose="020B0502020104020203" pitchFamily="34" charset="-79"/>
                <a:cs typeface="Gill Sans SemiBold" panose="020B0502020104020203" pitchFamily="34" charset="-79"/>
              </a:rPr>
              <a:t>Globalization and the Dynamics of Political, Economic, and Social Change</a:t>
            </a:r>
          </a:p>
          <a:p>
            <a:pPr>
              <a:lnSpc>
                <a:spcPct val="90000"/>
              </a:lnSpc>
            </a:pPr>
            <a:endParaRPr lang="en-US" sz="1600"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Fourth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Gregory Veeck; Clifton W. Pannell; Xiaoping Shen and </a:t>
            </a:r>
            <a:r>
              <a:rPr lang="en-GB" dirty="0" err="1">
                <a:solidFill>
                  <a:srgbClr val="FFFFFF"/>
                </a:solidFill>
                <a:latin typeface="Gill Sans Light" panose="020B0302020104020203" pitchFamily="34" charset="-79"/>
                <a:cs typeface="Gill Sans Light" panose="020B0302020104020203" pitchFamily="34" charset="-79"/>
              </a:rPr>
              <a:t>Youqin</a:t>
            </a:r>
            <a:r>
              <a:rPr lang="en-GB" dirty="0">
                <a:solidFill>
                  <a:srgbClr val="FFFFFF"/>
                </a:solidFill>
                <a:latin typeface="Gill Sans Light" panose="020B0302020104020203" pitchFamily="34" charset="-79"/>
                <a:cs typeface="Gill Sans Light" panose="020B0302020104020203" pitchFamily="34" charset="-79"/>
              </a:rPr>
              <a:t> Huang</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April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978-1-5381-4079-6 • Hardback • $130.00 (£100.00)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978-1-5381-4080-2 • Paperback • $69.00 (£53.00)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978-1-5381-4081-9 • eBook • $66.00 (£51.00)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400</a:t>
            </a:r>
            <a:r>
              <a:rPr lang="en-US" sz="1600" cap="none" dirty="0">
                <a:solidFill>
                  <a:srgbClr val="FFFFFF"/>
                </a:solidFill>
                <a:latin typeface="Gill Sans Light" panose="020B0302020104020203" pitchFamily="34" charset="-79"/>
                <a:cs typeface="Gill Sans Light" panose="020B0302020104020203" pitchFamily="34" charset="-79"/>
              </a:rPr>
              <a:t> pages </a:t>
            </a:r>
            <a:r>
              <a:rPr lang="en-US" sz="1600" dirty="0">
                <a:solidFill>
                  <a:srgbClr val="FFFFFF"/>
                </a:solidFill>
                <a:latin typeface="Gill Sans Light" panose="020B0302020104020203" pitchFamily="34" charset="-79"/>
                <a:cs typeface="Gill Sans Light" panose="020B0302020104020203" pitchFamily="34" charset="-79"/>
              </a:rPr>
              <a:t>| 163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China:  A Geographical Perspective </a:t>
            </a:r>
            <a:r>
              <a:rPr lang="en-US" sz="1600" dirty="0">
                <a:solidFill>
                  <a:srgbClr val="FFFFFF"/>
                </a:solidFill>
                <a:latin typeface="Gill Sans Light" panose="020B0302020104020203" pitchFamily="34" charset="-79"/>
                <a:cs typeface="Gill Sans Light" panose="020B0302020104020203" pitchFamily="34" charset="-79"/>
              </a:rPr>
              <a:t>(2018). Less detailed and does not tackle difficult topics as confidently.</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New or significantly revised chapters on environment, trade, transportation and social equity.</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Now includes special chapters for Chinese involvement in Taiwan, Hong Kong and Macau.</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879018"/>
            <a:ext cx="1551873" cy="1463478"/>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textbook published in March 2016.</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Emergence of unrest in Hong Kong and Taiwan has necessitated rewriting of many chapters.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C86CFD7-0304-6548-B36F-8A6898BD0CFE}"/>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8" name="Picture 7">
            <a:extLst>
              <a:ext uri="{FF2B5EF4-FFF2-40B4-BE49-F238E27FC236}">
                <a16:creationId xmlns:a16="http://schemas.microsoft.com/office/drawing/2014/main" id="{EB613223-6C84-6444-8354-27C6799D3D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50151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The First World War</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A Concise Global History</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Third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William Kelleher Storey</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978-1-5381-3131-2 • Hardback • $89.00 (£68.00)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978-1-5381-3132-9 • Paperback • $29.00 (£21.95)</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978-1-5381-3133-6 • eBook • $21.00 (£15.95)</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272 pages | 14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The Great War: An Imperial History </a:t>
            </a:r>
            <a:r>
              <a:rPr lang="en-US" sz="1600" dirty="0">
                <a:solidFill>
                  <a:srgbClr val="FFFFFF"/>
                </a:solidFill>
                <a:latin typeface="Gill Sans Light" panose="020B0302020104020203" pitchFamily="34" charset="-79"/>
                <a:cs typeface="Gill Sans Light" panose="020B0302020104020203" pitchFamily="34" charset="-79"/>
              </a:rPr>
              <a:t>(2013). This widely-adopted book is well-respected but does not include any arguments on environment and is substantially longer than </a:t>
            </a:r>
            <a:r>
              <a:rPr lang="en-US" sz="1600" dirty="0" err="1">
                <a:solidFill>
                  <a:srgbClr val="FFFFFF"/>
                </a:solidFill>
                <a:latin typeface="Gill Sans Light" panose="020B0302020104020203" pitchFamily="34" charset="-79"/>
                <a:cs typeface="Gill Sans Light" panose="020B0302020104020203" pitchFamily="34" charset="-79"/>
              </a:rPr>
              <a:t>Storey’s</a:t>
            </a:r>
            <a:r>
              <a:rPr lang="en-US" sz="1600" dirty="0">
                <a:solidFill>
                  <a:srgbClr val="FFFFFF"/>
                </a:solidFill>
                <a:latin typeface="Gill Sans Light" panose="020B0302020104020203" pitchFamily="34" charset="-79"/>
                <a:cs typeface="Gill Sans Light" panose="020B0302020104020203" pitchFamily="34" charset="-79"/>
              </a:rPr>
              <a:t> textbook.</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Provides a concise overview of the First World War that is suitable for undergraduates and general readers.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Captures the war’s global aspects, which are tied together by an emphasis on environmental and technological aspects of the war.</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8108" y="4851889"/>
            <a:ext cx="1007608"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FC7CBA51-277C-AA48-B5FB-237F1F517F2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A1B1F2DD-2E62-1A4E-80A1-BD3161A47575}"/>
              </a:ext>
            </a:extLst>
          </p:cNvPr>
          <p:cNvSpPr/>
          <p:nvPr/>
        </p:nvSpPr>
        <p:spPr>
          <a:xfrm>
            <a:off x="7194533" y="4699539"/>
            <a:ext cx="1551873" cy="1768176"/>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May 2014.</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The third edition places greater emphasis on Eastern Europe, Africa, and Asia, while also including more information about the 1918 pandemic.</a:t>
            </a:r>
          </a:p>
        </p:txBody>
      </p:sp>
    </p:spTree>
    <p:extLst>
      <p:ext uri="{BB962C8B-B14F-4D97-AF65-F5344CB8AC3E}">
        <p14:creationId xmlns:p14="http://schemas.microsoft.com/office/powerpoint/2010/main" val="50993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The First World War</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A Concise Global History</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Third Edition</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William Kelleher Storey</a:t>
            </a:r>
            <a:br>
              <a:rPr lang="en-US" sz="1400" dirty="0">
                <a:solidFill>
                  <a:srgbClr val="FFFFFF"/>
                </a:solidFill>
                <a:latin typeface="Gill Sans Light" panose="020B0302020104020203" pitchFamily="34" charset="-79"/>
                <a:cs typeface="Gill Sans Light" panose="020B0302020104020203" pitchFamily="34" charset="-79"/>
              </a:rPr>
            </a:br>
            <a:endParaRPr lang="en-US" sz="1400" dirty="0">
              <a:solidFill>
                <a:srgbClr val="FFFFFF"/>
              </a:solidFill>
              <a:latin typeface="Gill Sans Light" panose="020B0302020104020203" pitchFamily="34" charset="-79"/>
              <a:cs typeface="Gill Sans Light" panose="020B0302020104020203" pitchFamily="34" charset="-79"/>
            </a:endParaRPr>
          </a:p>
          <a:p>
            <a:pPr lvl="0"/>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400" dirty="0">
                <a:solidFill>
                  <a:prstClr val="white"/>
                </a:solidFill>
                <a:latin typeface="Gill Sans Light" panose="020B0302020104020203" pitchFamily="34" charset="-79"/>
                <a:cs typeface="Gill Sans Light" panose="020B0302020104020203" pitchFamily="34" charset="-79"/>
              </a:rPr>
              <a:t>1 Introduction</a:t>
            </a:r>
          </a:p>
          <a:p>
            <a:pPr lvl="0"/>
            <a:r>
              <a:rPr lang="en-GB" sz="1400" dirty="0">
                <a:solidFill>
                  <a:prstClr val="white"/>
                </a:solidFill>
                <a:latin typeface="Gill Sans Light" panose="020B0302020104020203" pitchFamily="34" charset="-79"/>
                <a:cs typeface="Gill Sans Light" panose="020B0302020104020203" pitchFamily="34" charset="-79"/>
              </a:rPr>
              <a:t>2 Empires, Technologies, and the Origins of War</a:t>
            </a:r>
          </a:p>
          <a:p>
            <a:pPr lvl="0"/>
            <a:r>
              <a:rPr lang="en-GB" sz="1400" dirty="0">
                <a:solidFill>
                  <a:prstClr val="white"/>
                </a:solidFill>
                <a:latin typeface="Gill Sans Light" panose="020B0302020104020203" pitchFamily="34" charset="-79"/>
                <a:cs typeface="Gill Sans Light" panose="020B0302020104020203" pitchFamily="34" charset="-79"/>
              </a:rPr>
              <a:t>3 European Rivalries</a:t>
            </a:r>
          </a:p>
          <a:p>
            <a:pPr lvl="0"/>
            <a:r>
              <a:rPr lang="en-GB" sz="1400" dirty="0">
                <a:solidFill>
                  <a:prstClr val="white"/>
                </a:solidFill>
                <a:latin typeface="Gill Sans Light" panose="020B0302020104020203" pitchFamily="34" charset="-79"/>
                <a:cs typeface="Gill Sans Light" panose="020B0302020104020203" pitchFamily="34" charset="-79"/>
              </a:rPr>
              <a:t>4 The Crisis of 1914</a:t>
            </a:r>
          </a:p>
          <a:p>
            <a:pPr lvl="0"/>
            <a:r>
              <a:rPr lang="en-GB" sz="1400" dirty="0">
                <a:solidFill>
                  <a:prstClr val="white"/>
                </a:solidFill>
                <a:latin typeface="Gill Sans Light" panose="020B0302020104020203" pitchFamily="34" charset="-79"/>
                <a:cs typeface="Gill Sans Light" panose="020B0302020104020203" pitchFamily="34" charset="-79"/>
              </a:rPr>
              <a:t>5 The Western Front, 1914–1915</a:t>
            </a:r>
          </a:p>
          <a:p>
            <a:pPr lvl="0"/>
            <a:r>
              <a:rPr lang="en-GB" sz="1400" dirty="0">
                <a:solidFill>
                  <a:prstClr val="white"/>
                </a:solidFill>
                <a:latin typeface="Gill Sans Light" panose="020B0302020104020203" pitchFamily="34" charset="-79"/>
                <a:cs typeface="Gill Sans Light" panose="020B0302020104020203" pitchFamily="34" charset="-79"/>
              </a:rPr>
              <a:t>6 The War in Eastern and Southern Europe, 1914–1915</a:t>
            </a:r>
          </a:p>
          <a:p>
            <a:pPr lvl="0"/>
            <a:r>
              <a:rPr lang="en-GB" sz="1400" dirty="0">
                <a:solidFill>
                  <a:prstClr val="white"/>
                </a:solidFill>
                <a:latin typeface="Gill Sans Light" panose="020B0302020104020203" pitchFamily="34" charset="-79"/>
                <a:cs typeface="Gill Sans Light" panose="020B0302020104020203" pitchFamily="34" charset="-79"/>
              </a:rPr>
              <a:t>7 The World War in Africa, 1914–1916</a:t>
            </a:r>
          </a:p>
          <a:p>
            <a:pPr lvl="0"/>
            <a:r>
              <a:rPr lang="en-GB" sz="1400" dirty="0">
                <a:solidFill>
                  <a:prstClr val="white"/>
                </a:solidFill>
                <a:latin typeface="Gill Sans Light" panose="020B0302020104020203" pitchFamily="34" charset="-79"/>
                <a:cs typeface="Gill Sans Light" panose="020B0302020104020203" pitchFamily="34" charset="-79"/>
              </a:rPr>
              <a:t>8 The War at Sea and the Global War, 1914–1915</a:t>
            </a:r>
          </a:p>
          <a:p>
            <a:pPr lvl="0"/>
            <a:r>
              <a:rPr lang="en-GB" sz="1400" dirty="0">
                <a:solidFill>
                  <a:prstClr val="white"/>
                </a:solidFill>
                <a:latin typeface="Gill Sans Light" panose="020B0302020104020203" pitchFamily="34" charset="-79"/>
                <a:cs typeface="Gill Sans Light" panose="020B0302020104020203" pitchFamily="34" charset="-79"/>
              </a:rPr>
              <a:t>9 The War in the Middle East, 1914–1916</a:t>
            </a:r>
          </a:p>
          <a:p>
            <a:pPr lvl="0"/>
            <a:r>
              <a:rPr lang="en-GB" sz="1400" dirty="0">
                <a:solidFill>
                  <a:prstClr val="white"/>
                </a:solidFill>
                <a:latin typeface="Gill Sans Light" panose="020B0302020104020203" pitchFamily="34" charset="-79"/>
                <a:cs typeface="Gill Sans Light" panose="020B0302020104020203" pitchFamily="34" charset="-79"/>
              </a:rPr>
              <a:t>10 The Offensives of 1916</a:t>
            </a:r>
          </a:p>
          <a:p>
            <a:pPr lvl="0"/>
            <a:r>
              <a:rPr lang="en-GB" sz="1400" dirty="0">
                <a:solidFill>
                  <a:prstClr val="white"/>
                </a:solidFill>
                <a:latin typeface="Gill Sans Light" panose="020B0302020104020203" pitchFamily="34" charset="-79"/>
                <a:cs typeface="Gill Sans Light" panose="020B0302020104020203" pitchFamily="34" charset="-79"/>
              </a:rPr>
              <a:t>11 Naval War and the U.S. Entry, 1916–1917</a:t>
            </a:r>
          </a:p>
          <a:p>
            <a:pPr lvl="0"/>
            <a:r>
              <a:rPr lang="en-GB" sz="1400" dirty="0">
                <a:solidFill>
                  <a:prstClr val="white"/>
                </a:solidFill>
                <a:latin typeface="Gill Sans Light" panose="020B0302020104020203" pitchFamily="34" charset="-79"/>
                <a:cs typeface="Gill Sans Light" panose="020B0302020104020203" pitchFamily="34" charset="-79"/>
              </a:rPr>
              <a:t>12 The Strains of Total War</a:t>
            </a:r>
          </a:p>
          <a:p>
            <a:pPr lvl="0"/>
            <a:r>
              <a:rPr lang="en-GB" sz="1400" dirty="0">
                <a:solidFill>
                  <a:prstClr val="white"/>
                </a:solidFill>
                <a:latin typeface="Gill Sans Light" panose="020B0302020104020203" pitchFamily="34" charset="-79"/>
                <a:cs typeface="Gill Sans Light" panose="020B0302020104020203" pitchFamily="34" charset="-79"/>
              </a:rPr>
              <a:t>13 The Offensives of 1917</a:t>
            </a:r>
          </a:p>
          <a:p>
            <a:pPr lvl="0"/>
            <a:r>
              <a:rPr lang="en-GB" sz="1400" dirty="0">
                <a:solidFill>
                  <a:prstClr val="white"/>
                </a:solidFill>
                <a:latin typeface="Gill Sans Light" panose="020B0302020104020203" pitchFamily="34" charset="-79"/>
                <a:cs typeface="Gill Sans Light" panose="020B0302020104020203" pitchFamily="34" charset="-79"/>
              </a:rPr>
              <a:t>14 Allied Empire Building, 1916–1918</a:t>
            </a:r>
          </a:p>
          <a:p>
            <a:pPr lvl="0"/>
            <a:r>
              <a:rPr lang="en-GB" sz="1400" dirty="0">
                <a:solidFill>
                  <a:prstClr val="white"/>
                </a:solidFill>
                <a:latin typeface="Gill Sans Light" panose="020B0302020104020203" pitchFamily="34" charset="-79"/>
                <a:cs typeface="Gill Sans Light" panose="020B0302020104020203" pitchFamily="34" charset="-79"/>
              </a:rPr>
              <a:t>15 Ideals and Manpower</a:t>
            </a:r>
          </a:p>
          <a:p>
            <a:pPr lvl="0"/>
            <a:r>
              <a:rPr lang="en-GB" sz="1400" dirty="0">
                <a:solidFill>
                  <a:prstClr val="white"/>
                </a:solidFill>
                <a:latin typeface="Gill Sans Light" panose="020B0302020104020203" pitchFamily="34" charset="-79"/>
                <a:cs typeface="Gill Sans Light" panose="020B0302020104020203" pitchFamily="34" charset="-79"/>
              </a:rPr>
              <a:t>16 The War’s End</a:t>
            </a:r>
          </a:p>
          <a:p>
            <a:pPr lvl="0"/>
            <a:r>
              <a:rPr lang="en-GB" sz="1400" dirty="0">
                <a:solidFill>
                  <a:prstClr val="white"/>
                </a:solidFill>
                <a:latin typeface="Gill Sans Light" panose="020B0302020104020203" pitchFamily="34" charset="-79"/>
                <a:cs typeface="Gill Sans Light" panose="020B0302020104020203" pitchFamily="34" charset="-79"/>
              </a:rPr>
              <a:t>17 The Peace Settlements</a:t>
            </a:r>
          </a:p>
          <a:p>
            <a:pPr lvl="0"/>
            <a:r>
              <a:rPr lang="en-GB" sz="1400" dirty="0">
                <a:solidFill>
                  <a:prstClr val="white"/>
                </a:solidFill>
                <a:latin typeface="Gill Sans Light" panose="020B0302020104020203" pitchFamily="34" charset="-79"/>
                <a:cs typeface="Gill Sans Light" panose="020B0302020104020203" pitchFamily="34" charset="-79"/>
              </a:rPr>
              <a:t>18 Understanding and Remembering the War</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699539"/>
            <a:ext cx="1551873" cy="1768176"/>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May 2014.</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The third edition places greater emphasis on Eastern Europe, Africa, and Asia, while also including more information about the 1918 pandemic.</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8108" y="4851889"/>
            <a:ext cx="1007608"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FC7CBA51-277C-AA48-B5FB-237F1F517F2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434969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An Introduction to the Causes of War</a:t>
            </a:r>
          </a:p>
          <a:p>
            <a:pPr>
              <a:lnSpc>
                <a:spcPct val="90000"/>
              </a:lnSpc>
            </a:pPr>
            <a:r>
              <a:rPr lang="en-US" sz="1400" b="1" dirty="0">
                <a:solidFill>
                  <a:srgbClr val="FFFFFF"/>
                </a:solidFill>
                <a:latin typeface="Gill Sans SemiBold" panose="020B0502020104020203" pitchFamily="34" charset="-79"/>
                <a:cs typeface="Gill Sans SemiBold" panose="020B0502020104020203" pitchFamily="34" charset="-79"/>
              </a:rPr>
              <a:t>Patterns of Interstate Conflict from World War I to Iraq</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400" b="1" dirty="0">
                <a:solidFill>
                  <a:srgbClr val="FFFFFF"/>
                </a:solidFill>
                <a:latin typeface="Gill Sans SemiBold" panose="020B0502020104020203" pitchFamily="34" charset="-79"/>
                <a:cs typeface="Gill Sans SemiBold" panose="020B0502020104020203" pitchFamily="34" charset="-79"/>
              </a:rPr>
              <a:t>Second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Greg Cashman and Leonard C. Robinson</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978-1-5381-2778-0 • Hardback • $120.00 (£92.00)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978-1-5381-2779-7 • Paperback • $49.00 (£38.00)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978-1-5381-2780-3 • eBook • $46.50 (£36.00) </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466 pages | 11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Causes of War </a:t>
            </a:r>
            <a:r>
              <a:rPr lang="en-US" sz="1600" dirty="0">
                <a:solidFill>
                  <a:srgbClr val="FFFFFF"/>
                </a:solidFill>
                <a:latin typeface="Gill Sans Light" panose="020B0302020104020203" pitchFamily="34" charset="-79"/>
                <a:cs typeface="Gill Sans Light" panose="020B0302020104020203" pitchFamily="34" charset="-79"/>
              </a:rPr>
              <a:t>(2010). An overview of theories of war. However, the book does not apply these theories in a systematic and detailed way to specific cases.</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This pioneering book explains the causes of war through a sustained combination of theoretical insights and detailed case studies.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Covers a number of 20</a:t>
            </a:r>
            <a:r>
              <a:rPr lang="en-US" sz="1600" baseline="30000" dirty="0">
                <a:solidFill>
                  <a:srgbClr val="FFFFFF"/>
                </a:solidFill>
                <a:latin typeface="Gill Sans Light" panose="020B0302020104020203" pitchFamily="34" charset="-79"/>
                <a:cs typeface="Gill Sans Light" panose="020B0302020104020203" pitchFamily="34" charset="-79"/>
              </a:rPr>
              <a:t>th</a:t>
            </a:r>
            <a:r>
              <a:rPr lang="en-US" sz="1600" dirty="0">
                <a:solidFill>
                  <a:srgbClr val="FFFFFF"/>
                </a:solidFill>
                <a:latin typeface="Gill Sans Light" panose="020B0302020104020203" pitchFamily="34" charset="-79"/>
                <a:cs typeface="Gill Sans Light" panose="020B0302020104020203" pitchFamily="34" charset="-79"/>
              </a:rPr>
              <a:t> Century conflicts, from WWI to the Iran-Iraq War. </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Suitable for both History and Politics &amp; IR courses.</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210793" y="4851889"/>
            <a:ext cx="1551873" cy="1615827"/>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2007.</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Thoroughly updated to incorporate recent emerging theoretical literature on the causes of war, with details of every case study also updated.</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93639"/>
            <a:ext cx="1011824" cy="14342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82FB3035-D647-DB4B-9A96-65ED48DA06B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55827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An Introduction to the Causes of War</a:t>
            </a:r>
          </a:p>
          <a:p>
            <a:pPr>
              <a:lnSpc>
                <a:spcPct val="90000"/>
              </a:lnSpc>
            </a:pPr>
            <a:r>
              <a:rPr lang="en-US" sz="1400" b="1" dirty="0">
                <a:solidFill>
                  <a:srgbClr val="FFFFFF"/>
                </a:solidFill>
                <a:latin typeface="Gill Sans SemiBold" panose="020B0502020104020203" pitchFamily="34" charset="-79"/>
                <a:cs typeface="Gill Sans SemiBold" panose="020B0502020104020203" pitchFamily="34" charset="-79"/>
              </a:rPr>
              <a:t>Patterns of Interstate Conflict from World War I to Iraq</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400" b="1" dirty="0">
                <a:solidFill>
                  <a:srgbClr val="FFFFFF"/>
                </a:solidFill>
                <a:latin typeface="Gill Sans SemiBold" panose="020B0502020104020203" pitchFamily="34" charset="-79"/>
                <a:cs typeface="Gill Sans SemiBold" panose="020B0502020104020203" pitchFamily="34" charset="-79"/>
              </a:rPr>
              <a:t>Second Edition</a:t>
            </a:r>
          </a:p>
          <a:p>
            <a:pPr lvl="0"/>
            <a:br>
              <a:rPr lang="en-US" sz="18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Introduction</a:t>
            </a:r>
          </a:p>
          <a:p>
            <a:pPr lvl="0"/>
            <a:r>
              <a:rPr lang="en-GB" sz="1600" dirty="0">
                <a:solidFill>
                  <a:prstClr val="white"/>
                </a:solidFill>
                <a:latin typeface="Gill Sans Light" panose="020B0302020104020203" pitchFamily="34" charset="-79"/>
                <a:cs typeface="Gill Sans Light" panose="020B0302020104020203" pitchFamily="34" charset="-79"/>
              </a:rPr>
              <a:t>2 World War I</a:t>
            </a:r>
          </a:p>
          <a:p>
            <a:pPr lvl="0"/>
            <a:r>
              <a:rPr lang="en-GB" sz="1600" dirty="0">
                <a:solidFill>
                  <a:prstClr val="white"/>
                </a:solidFill>
                <a:latin typeface="Gill Sans Light" panose="020B0302020104020203" pitchFamily="34" charset="-79"/>
                <a:cs typeface="Gill Sans Light" panose="020B0302020104020203" pitchFamily="34" charset="-79"/>
              </a:rPr>
              <a:t>3 World War II in the Pacific</a:t>
            </a:r>
          </a:p>
          <a:p>
            <a:pPr lvl="0"/>
            <a:r>
              <a:rPr lang="en-GB" sz="1600" dirty="0">
                <a:solidFill>
                  <a:prstClr val="white"/>
                </a:solidFill>
                <a:latin typeface="Gill Sans Light" panose="020B0302020104020203" pitchFamily="34" charset="-79"/>
                <a:cs typeface="Gill Sans Light" panose="020B0302020104020203" pitchFamily="34" charset="-79"/>
              </a:rPr>
              <a:t>4 The Six-Day War</a:t>
            </a:r>
          </a:p>
          <a:p>
            <a:pPr lvl="0"/>
            <a:r>
              <a:rPr lang="en-GB" sz="1600" dirty="0">
                <a:solidFill>
                  <a:prstClr val="white"/>
                </a:solidFill>
                <a:latin typeface="Gill Sans Light" panose="020B0302020104020203" pitchFamily="34" charset="-79"/>
                <a:cs typeface="Gill Sans Light" panose="020B0302020104020203" pitchFamily="34" charset="-79"/>
              </a:rPr>
              <a:t>5 The Indo-Pakistani War of 1971</a:t>
            </a:r>
          </a:p>
          <a:p>
            <a:pPr lvl="0"/>
            <a:r>
              <a:rPr lang="en-GB" sz="1600" dirty="0">
                <a:solidFill>
                  <a:prstClr val="white"/>
                </a:solidFill>
                <a:latin typeface="Gill Sans Light" panose="020B0302020104020203" pitchFamily="34" charset="-79"/>
                <a:cs typeface="Gill Sans Light" panose="020B0302020104020203" pitchFamily="34" charset="-79"/>
              </a:rPr>
              <a:t>6 The Iran-Iraq War</a:t>
            </a:r>
          </a:p>
          <a:p>
            <a:pPr lvl="0"/>
            <a:r>
              <a:rPr lang="en-GB" sz="1600" dirty="0">
                <a:solidFill>
                  <a:prstClr val="white"/>
                </a:solidFill>
                <a:latin typeface="Gill Sans Light" panose="020B0302020104020203" pitchFamily="34" charset="-79"/>
                <a:cs typeface="Gill Sans Light" panose="020B0302020104020203" pitchFamily="34" charset="-79"/>
              </a:rPr>
              <a:t>7 The Iraq War</a:t>
            </a:r>
          </a:p>
          <a:p>
            <a:pPr lvl="0"/>
            <a:r>
              <a:rPr lang="en-GB" sz="1600" dirty="0">
                <a:solidFill>
                  <a:prstClr val="white"/>
                </a:solidFill>
                <a:latin typeface="Gill Sans Light" panose="020B0302020104020203" pitchFamily="34" charset="-79"/>
                <a:cs typeface="Gill Sans Light" panose="020B0302020104020203" pitchFamily="34" charset="-79"/>
              </a:rPr>
              <a:t>8 Conclusion</a:t>
            </a:r>
          </a:p>
          <a:p>
            <a:pPr lvl="0">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210793" y="4851889"/>
            <a:ext cx="1551873" cy="1615827"/>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book published in 2007.</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Thoroughly updated to incorporate recent emerging theoretical literature on the causes of war, with details of every case study also updated.</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93639"/>
            <a:ext cx="1011824" cy="14342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82FB3035-D647-DB4B-9A96-65ED48DA06B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68076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Spare No One</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Mass Violence in Roman Warfare</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Gabriel Baker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March</a:t>
            </a:r>
            <a:r>
              <a:rPr lang="en-US" sz="1600" cap="none" dirty="0">
                <a:solidFill>
                  <a:srgbClr val="FFFFFF"/>
                </a:solidFill>
                <a:latin typeface="Gill Sans Light" panose="020B0302020104020203" pitchFamily="34" charset="-79"/>
                <a:cs typeface="Gill Sans Light" panose="020B0302020104020203" pitchFamily="34" charset="-79"/>
              </a:rPr>
              <a:t>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978-1-5381-1220-5 • Hardback • $89.00 (£68.00)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978-1-5381-1221-2 • Paperback • $36.00 (£28.00)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978-1-5381-1222-9 • eBook • $34.00 (£26.00)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292 pages | </a:t>
            </a:r>
            <a:r>
              <a:rPr lang="en-US" sz="1600" dirty="0">
                <a:solidFill>
                  <a:srgbClr val="FFFFFF"/>
                </a:solidFill>
                <a:latin typeface="Gill Sans Light" panose="020B0302020104020203" pitchFamily="34" charset="-79"/>
                <a:cs typeface="Gill Sans Light" panose="020B0302020104020203" pitchFamily="34" charset="-79"/>
              </a:rPr>
              <a:t>24</a:t>
            </a:r>
            <a:r>
              <a:rPr lang="en-US" sz="1600" cap="none" dirty="0">
                <a:solidFill>
                  <a:srgbClr val="FFFFFF"/>
                </a:solidFill>
                <a:latin typeface="Gill Sans Light" panose="020B0302020104020203" pitchFamily="34" charset="-79"/>
                <a:cs typeface="Gill Sans Light" panose="020B0302020104020203" pitchFamily="34" charset="-79"/>
              </a:rPr>
              <a:t>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No comparable books in English.</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Examines mass killing, mass enslavement, and the destruction of cities in Roman warfare.</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Shows that mass violence was essential to Roman military operations, bringing long-overdue attention to this troubling aspect of Roman history.</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Catalogues over two hundred episodes of mass violence.</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76570" y="1428999"/>
            <a:ext cx="2510510" cy="400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6" name="Picture 5">
            <a:extLst>
              <a:ext uri="{FF2B5EF4-FFF2-40B4-BE49-F238E27FC236}">
                <a16:creationId xmlns:a16="http://schemas.microsoft.com/office/drawing/2014/main" id="{0A150570-0627-8445-958A-7D366FC1863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39449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Spare No One</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Mass Violence in Roman Warfare</a:t>
            </a:r>
          </a:p>
          <a:p>
            <a:pPr lvl="0"/>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Gabriel Baker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br>
              <a:rPr lang="en-US" sz="1600" dirty="0">
                <a:solidFill>
                  <a:srgbClr val="FFFFFF"/>
                </a:solidFill>
                <a:latin typeface="Gill Sans Light" panose="020B0302020104020203" pitchFamily="34" charset="-79"/>
                <a:cs typeface="Gill Sans Light" panose="020B03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“As Is the Roman Custom”: War and Mass Violence in the Roman Republic, Third and Second Centuries BCE</a:t>
            </a:r>
          </a:p>
          <a:p>
            <a:pPr lvl="0"/>
            <a:r>
              <a:rPr lang="en-GB" sz="1600" dirty="0">
                <a:solidFill>
                  <a:prstClr val="white"/>
                </a:solidFill>
                <a:latin typeface="Gill Sans Light" panose="020B0302020104020203" pitchFamily="34" charset="-79"/>
                <a:cs typeface="Gill Sans Light" panose="020B0302020104020203" pitchFamily="34" charset="-79"/>
              </a:rPr>
              <a:t>2 “Adorned with Scars”: Roman Military and Political History to 146 BCE</a:t>
            </a:r>
          </a:p>
          <a:p>
            <a:pPr lvl="0"/>
            <a:r>
              <a:rPr lang="en-GB" sz="1600" dirty="0">
                <a:solidFill>
                  <a:prstClr val="white"/>
                </a:solidFill>
                <a:latin typeface="Gill Sans Light" panose="020B0302020104020203" pitchFamily="34" charset="-79"/>
                <a:cs typeface="Gill Sans Light" panose="020B0302020104020203" pitchFamily="34" charset="-79"/>
              </a:rPr>
              <a:t>3 “What the Fire Could Not Consume”: Methods of Mass Violence</a:t>
            </a:r>
          </a:p>
          <a:p>
            <a:pPr lvl="0"/>
            <a:r>
              <a:rPr lang="en-GB" sz="1600" dirty="0">
                <a:solidFill>
                  <a:prstClr val="white"/>
                </a:solidFill>
                <a:latin typeface="Gill Sans Light" panose="020B0302020104020203" pitchFamily="34" charset="-79"/>
                <a:cs typeface="Gill Sans Light" panose="020B0302020104020203" pitchFamily="34" charset="-79"/>
              </a:rPr>
              <a:t>4 “The Ram Has Hammered at Their Walls”: The Logic of Mass Violence</a:t>
            </a:r>
          </a:p>
          <a:p>
            <a:pPr lvl="0"/>
            <a:r>
              <a:rPr lang="en-GB" sz="1600" dirty="0">
                <a:solidFill>
                  <a:prstClr val="white"/>
                </a:solidFill>
                <a:latin typeface="Gill Sans Light" panose="020B0302020104020203" pitchFamily="34" charset="-79"/>
                <a:cs typeface="Gill Sans Light" panose="020B0302020104020203" pitchFamily="34" charset="-79"/>
              </a:rPr>
              <a:t>5 “Deterred by Fear”: Defection and Deterrence in the Second Punic War</a:t>
            </a:r>
          </a:p>
          <a:p>
            <a:pPr lvl="0"/>
            <a:r>
              <a:rPr lang="en-GB" sz="1600" dirty="0">
                <a:solidFill>
                  <a:prstClr val="white"/>
                </a:solidFill>
                <a:latin typeface="Gill Sans Light" panose="020B0302020104020203" pitchFamily="34" charset="-79"/>
                <a:cs typeface="Gill Sans Light" panose="020B0302020104020203" pitchFamily="34" charset="-79"/>
              </a:rPr>
              <a:t>6 “So Much Destruction and Utter Ruin”: Politics and Pragmatism in the Third Macedonian War</a:t>
            </a:r>
          </a:p>
          <a:p>
            <a:pPr lvl="0"/>
            <a:r>
              <a:rPr lang="en-GB" sz="1600" dirty="0">
                <a:solidFill>
                  <a:prstClr val="white"/>
                </a:solidFill>
                <a:latin typeface="Gill Sans Light" panose="020B0302020104020203" pitchFamily="34" charset="-79"/>
                <a:cs typeface="Gill Sans Light" panose="020B0302020104020203" pitchFamily="34" charset="-79"/>
              </a:rPr>
              <a:t>7 “He Soaked Spanish Soil with Blood”: Failure and Frustration in the Lusitanian War</a:t>
            </a:r>
          </a:p>
          <a:p>
            <a:pPr lvl="0"/>
            <a:r>
              <a:rPr lang="en-GB" sz="1600" dirty="0">
                <a:solidFill>
                  <a:prstClr val="white"/>
                </a:solidFill>
                <a:latin typeface="Gill Sans Light" panose="020B0302020104020203" pitchFamily="34" charset="-79"/>
                <a:cs typeface="Gill Sans Light" panose="020B0302020104020203" pitchFamily="34" charset="-79"/>
              </a:rPr>
              <a:t>8 Conclusion</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76570" y="1428999"/>
            <a:ext cx="2510510" cy="400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6" name="Picture 5">
            <a:extLst>
              <a:ext uri="{FF2B5EF4-FFF2-40B4-BE49-F238E27FC236}">
                <a16:creationId xmlns:a16="http://schemas.microsoft.com/office/drawing/2014/main" id="{0A150570-0627-8445-958A-7D366FC1863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972177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What Do We Know</a:t>
            </a:r>
          </a:p>
          <a:p>
            <a:pPr>
              <a:lnSpc>
                <a:spcPct val="90000"/>
              </a:lnSpc>
            </a:pPr>
            <a:r>
              <a:rPr lang="en-GB" sz="2800" b="1" dirty="0">
                <a:solidFill>
                  <a:srgbClr val="FFFFFF"/>
                </a:solidFill>
                <a:latin typeface="Gill Sans" panose="020B0502020104020203" pitchFamily="34" charset="-79"/>
                <a:cs typeface="Gill Sans" panose="020B0502020104020203" pitchFamily="34" charset="-79"/>
              </a:rPr>
              <a:t>About War?</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Third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Edited b</a:t>
            </a:r>
            <a:r>
              <a:rPr lang="en-GB" dirty="0">
                <a:solidFill>
                  <a:srgbClr val="FFFFFF"/>
                </a:solidFill>
                <a:latin typeface="Gill Sans Light" panose="020B0302020104020203" pitchFamily="34" charset="-79"/>
                <a:cs typeface="Gill Sans Light" panose="020B0302020104020203" pitchFamily="34" charset="-79"/>
              </a:rPr>
              <a:t>y Sara McLaughlin Mitchell and John A. Vasquez</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March</a:t>
            </a:r>
            <a:r>
              <a:rPr lang="en-US" sz="1600" cap="none" dirty="0">
                <a:solidFill>
                  <a:srgbClr val="FFFFFF"/>
                </a:solidFill>
                <a:latin typeface="Gill Sans Light" panose="020B0302020104020203" pitchFamily="34" charset="-79"/>
                <a:cs typeface="Gill Sans Light" panose="020B0302020104020203" pitchFamily="34" charset="-79"/>
              </a:rPr>
              <a:t>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978-1-5381-4008-6 • Hardback • $118.00 (£91.00)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978-1-5381-4009-3 • Paperback • $59.00 (£45.00)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978-1-5381-4010-9 • eBook • $56.00 (£43.00)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416 pages | 37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International Conflict: Logic and Evidence </a:t>
            </a:r>
            <a:r>
              <a:rPr lang="en-US" sz="1600" dirty="0">
                <a:solidFill>
                  <a:srgbClr val="FFFFFF"/>
                </a:solidFill>
                <a:latin typeface="Gill Sans Light" panose="020B0302020104020203" pitchFamily="34" charset="-79"/>
                <a:cs typeface="Gill Sans Light" panose="020B0302020104020203" pitchFamily="34" charset="-79"/>
              </a:rPr>
              <a:t>(2015). Takes a more rational choice approach, eschewing focus on empirical findings in the literature.</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Leading scholars explore the role of territorial disputes, power, alliances, arms races, rivalry, and nuclear weapons in bring about war, as well as what produces peace.</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role of leaders, war financing and trends in conflict are also </a:t>
            </a:r>
            <a:r>
              <a:rPr lang="en-US" sz="1600" dirty="0" err="1">
                <a:solidFill>
                  <a:srgbClr val="FFFFFF"/>
                </a:solidFill>
                <a:latin typeface="Gill Sans Light" panose="020B0302020104020203" pitchFamily="34" charset="-79"/>
                <a:cs typeface="Gill Sans Light" panose="020B0302020104020203" pitchFamily="34" charset="-79"/>
              </a:rPr>
              <a:t>analysed</a:t>
            </a:r>
            <a:r>
              <a:rPr lang="en-US" sz="1600" dirty="0">
                <a:solidFill>
                  <a:srgbClr val="FFFFFF"/>
                </a:solidFill>
                <a:latin typeface="Gill Sans Light" panose="020B0302020104020203" pitchFamily="34" charset="-79"/>
                <a:cs typeface="Gill Sans Light" panose="020B0302020104020203" pitchFamily="34" charset="-79"/>
              </a:rPr>
              <a:t> at length.</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74078" y="488374"/>
            <a:ext cx="2510510" cy="40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51889"/>
            <a:ext cx="1011824"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16F25C6E-A191-8A45-B16C-F661BDC4B46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8A22F2B9-9A40-554B-8B41-AAC22730C727}"/>
              </a:ext>
            </a:extLst>
          </p:cNvPr>
          <p:cNvSpPr/>
          <p:nvPr/>
        </p:nvSpPr>
        <p:spPr>
          <a:xfrm>
            <a:off x="7107824" y="4764756"/>
            <a:ext cx="1551873" cy="1692002"/>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March 2012.</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This new edition includes a new section on emerging trends in research on cyber war, the environment and climate change and trends in interstate conflict.</a:t>
            </a:r>
          </a:p>
        </p:txBody>
      </p:sp>
    </p:spTree>
    <p:extLst>
      <p:ext uri="{BB962C8B-B14F-4D97-AF65-F5344CB8AC3E}">
        <p14:creationId xmlns:p14="http://schemas.microsoft.com/office/powerpoint/2010/main" val="541139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What Do We Know</a:t>
            </a:r>
          </a:p>
          <a:p>
            <a:pPr>
              <a:lnSpc>
                <a:spcPct val="90000"/>
              </a:lnSpc>
            </a:pPr>
            <a:r>
              <a:rPr lang="en-GB" sz="2800" b="1" dirty="0">
                <a:solidFill>
                  <a:srgbClr val="FFFFFF"/>
                </a:solidFill>
                <a:latin typeface="Gill Sans" panose="020B0502020104020203" pitchFamily="34" charset="-79"/>
                <a:cs typeface="Gill Sans" panose="020B0502020104020203" pitchFamily="34" charset="-79"/>
              </a:rPr>
              <a:t>About War?</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Third Edition</a:t>
            </a:r>
          </a:p>
          <a:p>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Edited b</a:t>
            </a:r>
            <a:r>
              <a:rPr lang="en-GB" dirty="0">
                <a:solidFill>
                  <a:srgbClr val="FFFFFF"/>
                </a:solidFill>
                <a:latin typeface="Gill Sans Light" panose="020B0302020104020203" pitchFamily="34" charset="-79"/>
                <a:cs typeface="Gill Sans Light" panose="020B0302020104020203" pitchFamily="34" charset="-79"/>
              </a:rPr>
              <a:t>y Sara McLaughlin Mitchell and John A. Vasquez</a:t>
            </a:r>
          </a:p>
          <a:p>
            <a:br>
              <a:rPr lang="en-US" sz="14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panose="020B0502020104020203" pitchFamily="34" charset="-79"/>
                <a:cs typeface="Gill Sans" panose="020B0502020104020203" pitchFamily="34" charset="-79"/>
              </a:rPr>
              <a:t>Table of Contents:</a:t>
            </a:r>
          </a:p>
          <a:p>
            <a:pPr lvl="0"/>
            <a:br>
              <a:rPr lang="en-US" sz="1600" dirty="0">
                <a:solidFill>
                  <a:srgbClr val="FFFFFF"/>
                </a:solidFill>
                <a:latin typeface="Gill Sans" panose="020B0502020104020203" pitchFamily="34" charset="-79"/>
                <a:cs typeface="Gill Sans" panose="020B0502020104020203" pitchFamily="34" charset="-79"/>
              </a:rPr>
            </a:br>
            <a:r>
              <a:rPr lang="en-GB" sz="1600" dirty="0">
                <a:solidFill>
                  <a:prstClr val="white"/>
                </a:solidFill>
                <a:latin typeface="Gill Sans Light" panose="020B0302020104020203" pitchFamily="34" charset="-79"/>
                <a:cs typeface="Gill Sans Light" panose="020B0302020104020203" pitchFamily="34" charset="-79"/>
              </a:rPr>
              <a:t>1 Factors That Bring About War</a:t>
            </a:r>
          </a:p>
          <a:p>
            <a:pPr lvl="0"/>
            <a:r>
              <a:rPr lang="en-GB" sz="1600" dirty="0">
                <a:solidFill>
                  <a:prstClr val="white"/>
                </a:solidFill>
                <a:latin typeface="Gill Sans Light" panose="020B0302020104020203" pitchFamily="34" charset="-79"/>
                <a:cs typeface="Gill Sans Light" panose="020B0302020104020203" pitchFamily="34" charset="-79"/>
              </a:rPr>
              <a:t>2 Factors That Promote Peace</a:t>
            </a:r>
          </a:p>
          <a:p>
            <a:pPr lvl="0"/>
            <a:r>
              <a:rPr lang="en-GB" sz="1600" dirty="0">
                <a:solidFill>
                  <a:prstClr val="white"/>
                </a:solidFill>
                <a:latin typeface="Gill Sans Light" panose="020B0302020104020203" pitchFamily="34" charset="-79"/>
                <a:cs typeface="Gill Sans Light" panose="020B0302020104020203" pitchFamily="34" charset="-79"/>
              </a:rPr>
              <a:t>3 Emerging Trends in Interstate War Research</a:t>
            </a:r>
          </a:p>
          <a:p>
            <a:pPr lvl="0"/>
            <a:r>
              <a:rPr lang="en-GB" sz="1600" dirty="0">
                <a:solidFill>
                  <a:prstClr val="white"/>
                </a:solidFill>
                <a:latin typeface="Gill Sans Light" panose="020B0302020104020203" pitchFamily="34" charset="-79"/>
                <a:cs typeface="Gill Sans Light" panose="020B0302020104020203" pitchFamily="34" charset="-79"/>
              </a:rPr>
              <a:t>4 Conclusion</a:t>
            </a:r>
          </a:p>
        </p:txBody>
      </p:sp>
      <p:sp>
        <p:nvSpPr>
          <p:cNvPr id="3" name="Rectangle 2">
            <a:extLst>
              <a:ext uri="{FF2B5EF4-FFF2-40B4-BE49-F238E27FC236}">
                <a16:creationId xmlns:a16="http://schemas.microsoft.com/office/drawing/2014/main" id="{E0495C7E-EC5E-704F-9EE6-7832FE589B03}"/>
              </a:ext>
            </a:extLst>
          </p:cNvPr>
          <p:cNvSpPr/>
          <p:nvPr/>
        </p:nvSpPr>
        <p:spPr>
          <a:xfrm>
            <a:off x="7107824" y="4764756"/>
            <a:ext cx="1551873" cy="1692002"/>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March 2012.</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This new edition includes a new section on emerging trends in research on cyber war, the environment and climate change and trends in interstate conflict.</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74078" y="488374"/>
            <a:ext cx="2510510" cy="400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51889"/>
            <a:ext cx="1011824"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168129"/>
            <a:ext cx="3418855" cy="830997"/>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Military</a:t>
            </a:r>
          </a:p>
          <a:p>
            <a:pPr algn="ctr"/>
            <a:r>
              <a:rPr lang="en-GB" sz="2400" b="1" dirty="0">
                <a:latin typeface="Gill Sans" panose="020B0502020104020203" pitchFamily="34" charset="-79"/>
                <a:cs typeface="Gill Sans" panose="020B0502020104020203" pitchFamily="34" charset="-79"/>
              </a:rPr>
              <a:t>History</a:t>
            </a:r>
            <a:endParaRPr lang="en-US" sz="2400" dirty="0"/>
          </a:p>
        </p:txBody>
      </p:sp>
      <p:pic>
        <p:nvPicPr>
          <p:cNvPr id="11" name="Picture 10">
            <a:extLst>
              <a:ext uri="{FF2B5EF4-FFF2-40B4-BE49-F238E27FC236}">
                <a16:creationId xmlns:a16="http://schemas.microsoft.com/office/drawing/2014/main" id="{16F25C6E-A191-8A45-B16C-F661BDC4B46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1164112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A Concise History of U.S. Foreign Policy</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Fifth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By Joyce P. Kaufman</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July</a:t>
            </a:r>
            <a:r>
              <a:rPr lang="en-US" sz="1600" cap="none" dirty="0">
                <a:solidFill>
                  <a:srgbClr val="FFFFFF"/>
                </a:solidFill>
                <a:latin typeface="Gill Sans Light" panose="020B0302020104020203" pitchFamily="34" charset="-79"/>
                <a:cs typeface="Gill Sans Light" panose="020B0302020104020203" pitchFamily="34" charset="-79"/>
              </a:rPr>
              <a:t>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978-1-5381-5135-8 • Hardback • $100.00 (£77.00)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978-1-5381-5136-5 • Paperback • $39.00 (£30.00)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978-1-5381-5137-2 • eBook • $37.00 (£28.00)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344 pages | 20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US Foreign Policy </a:t>
            </a:r>
            <a:r>
              <a:rPr lang="en-US" sz="1600" dirty="0">
                <a:solidFill>
                  <a:srgbClr val="FFFFFF"/>
                </a:solidFill>
                <a:latin typeface="Gill Sans Light" panose="020B0302020104020203" pitchFamily="34" charset="-79"/>
                <a:cs typeface="Gill Sans Light" panose="020B0302020104020203" pitchFamily="34" charset="-79"/>
              </a:rPr>
              <a:t>(2018). Significantly longer, less accessible and less focus on historical foreign policy.</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Offers a historical perspective on the evolution of U.S. foreign policy from the founding to the present.</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Compact and accessible.</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Considers new challenges, such as climate change and disease, that the United States is facing and how it can be prepared to face them in the future.</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837467"/>
            <a:ext cx="1551873" cy="1546577"/>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textbook published in August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New edition is fully updated through Trump’s presidency, the 2020 Election and the formative period of the Biden administration.</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02324" y="4851889"/>
            <a:ext cx="999176" cy="15177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379924"/>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U.S. Politics</a:t>
            </a:r>
            <a:endParaRPr lang="en-US" sz="2400" dirty="0"/>
          </a:p>
        </p:txBody>
      </p:sp>
      <p:pic>
        <p:nvPicPr>
          <p:cNvPr id="11" name="Picture 10">
            <a:extLst>
              <a:ext uri="{FF2B5EF4-FFF2-40B4-BE49-F238E27FC236}">
                <a16:creationId xmlns:a16="http://schemas.microsoft.com/office/drawing/2014/main" id="{65653628-62D4-A846-9A5A-92FA4B7BCF7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65560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Divided We Stand</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The 2020 Elections and American Politics</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By Andrew E. Busch and John J. Pitney Jr.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March</a:t>
            </a:r>
            <a:r>
              <a:rPr lang="en-US" sz="1600" cap="none" dirty="0">
                <a:solidFill>
                  <a:srgbClr val="FFFFFF"/>
                </a:solidFill>
                <a:latin typeface="Gill Sans Light" panose="020B0302020104020203" pitchFamily="34" charset="-79"/>
                <a:cs typeface="Gill Sans Light" panose="020B0302020104020203" pitchFamily="34" charset="-79"/>
              </a:rPr>
              <a:t>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978-1-5381-4152-6 • Hardback • $80.00 (£62.00)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978-1-5381-4153-3 • Paperback • $30.00 (£22.95)</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978-1-5381-4154-0 • eBook • $28.50 (£21.95)</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244 pages | </a:t>
            </a:r>
            <a:r>
              <a:rPr lang="en-US" sz="1600" dirty="0">
                <a:solidFill>
                  <a:srgbClr val="FFFFFF"/>
                </a:solidFill>
                <a:latin typeface="Gill Sans Light" panose="020B0302020104020203" pitchFamily="34" charset="-79"/>
                <a:cs typeface="Gill Sans Light" panose="020B0302020104020203" pitchFamily="34" charset="-79"/>
              </a:rPr>
              <a:t>9</a:t>
            </a:r>
            <a:r>
              <a:rPr lang="en-US" sz="1600" cap="none" dirty="0">
                <a:solidFill>
                  <a:srgbClr val="FFFFFF"/>
                </a:solidFill>
                <a:latin typeface="Gill Sans Light" panose="020B0302020104020203" pitchFamily="34" charset="-79"/>
                <a:cs typeface="Gill Sans Light" panose="020B0302020104020203" pitchFamily="34" charset="-79"/>
              </a:rPr>
              <a:t>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The Elections of 2020 </a:t>
            </a:r>
            <a:r>
              <a:rPr lang="en-US" sz="1600" dirty="0">
                <a:solidFill>
                  <a:srgbClr val="FFFFFF"/>
                </a:solidFill>
                <a:latin typeface="Gill Sans Light" panose="020B0302020104020203" pitchFamily="34" charset="-79"/>
                <a:cs typeface="Gill Sans Light" panose="020B0302020104020203" pitchFamily="34" charset="-79"/>
              </a:rPr>
              <a:t>(2021). </a:t>
            </a:r>
            <a:r>
              <a:rPr lang="en-US" sz="1600" i="1" dirty="0">
                <a:solidFill>
                  <a:srgbClr val="FFFFFF"/>
                </a:solidFill>
                <a:latin typeface="Gill Sans Light" panose="020B0302020104020203" pitchFamily="34" charset="-79"/>
                <a:cs typeface="Gill Sans Light" panose="020B0302020104020203" pitchFamily="34" charset="-79"/>
              </a:rPr>
              <a:t>Divided We Stand </a:t>
            </a:r>
            <a:r>
              <a:rPr lang="en-US" sz="1600" dirty="0">
                <a:solidFill>
                  <a:srgbClr val="FFFFFF"/>
                </a:solidFill>
                <a:latin typeface="Gill Sans Light" panose="020B0302020104020203" pitchFamily="34" charset="-79"/>
                <a:cs typeface="Gill Sans Light" panose="020B0302020104020203" pitchFamily="34" charset="-79"/>
              </a:rPr>
              <a:t>aims to take a more dispassionate, objective approach to the election. </a:t>
            </a:r>
            <a:r>
              <a:rPr lang="en-US" sz="1600" i="1" dirty="0">
                <a:solidFill>
                  <a:srgbClr val="FFFFFF"/>
                </a:solidFill>
                <a:latin typeface="Gill Sans Light" panose="020B0302020104020203" pitchFamily="34" charset="-79"/>
                <a:cs typeface="Gill Sans Light" panose="020B0302020104020203" pitchFamily="34" charset="-79"/>
              </a:rPr>
              <a:t>The Elections of 2020 </a:t>
            </a:r>
            <a:r>
              <a:rPr lang="en-US" sz="1600" dirty="0">
                <a:solidFill>
                  <a:srgbClr val="FFFFFF"/>
                </a:solidFill>
                <a:latin typeface="Gill Sans Light" panose="020B0302020104020203" pitchFamily="34" charset="-79"/>
                <a:cs typeface="Gill Sans Light" panose="020B0302020104020203" pitchFamily="34" charset="-79"/>
              </a:rPr>
              <a:t>is also an edited collection, rather than textbook.</a:t>
            </a:r>
            <a:endParaRPr lang="en-US" sz="1600" i="1"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Continuing a R&amp;L tradition now in its fourth decade, this book is the most comprehensive and authoritative account of the national 2020 election.</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Revisits the campaigns and results with the short lens of politics today and the long lens of American political history.</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96000" y="1453389"/>
            <a:ext cx="2634146" cy="3951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379924"/>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U.S. Politics</a:t>
            </a:r>
            <a:endParaRPr lang="en-US" sz="2400" dirty="0"/>
          </a:p>
        </p:txBody>
      </p:sp>
      <p:pic>
        <p:nvPicPr>
          <p:cNvPr id="6" name="Picture 5">
            <a:extLst>
              <a:ext uri="{FF2B5EF4-FFF2-40B4-BE49-F238E27FC236}">
                <a16:creationId xmlns:a16="http://schemas.microsoft.com/office/drawing/2014/main" id="{0B35BC19-E252-A449-8951-2F1E3DC6F6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242510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4"/>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China’s Geography</a:t>
            </a:r>
          </a:p>
          <a:p>
            <a:pPr>
              <a:lnSpc>
                <a:spcPct val="90000"/>
              </a:lnSpc>
            </a:pPr>
            <a:r>
              <a:rPr lang="en-US" sz="1600" dirty="0">
                <a:solidFill>
                  <a:srgbClr val="FFFFFF"/>
                </a:solidFill>
                <a:latin typeface="Gill Sans SemiBold" panose="020B0502020104020203" pitchFamily="34" charset="-79"/>
                <a:cs typeface="Gill Sans SemiBold" panose="020B0502020104020203" pitchFamily="34" charset="-79"/>
              </a:rPr>
              <a:t>Globalization and the Dynamics of Political, Economic, and Social Change</a:t>
            </a:r>
          </a:p>
          <a:p>
            <a:pPr>
              <a:lnSpc>
                <a:spcPct val="90000"/>
              </a:lnSpc>
            </a:pPr>
            <a:endParaRPr lang="en-US" sz="1600" dirty="0">
              <a:solidFill>
                <a:srgbClr val="FFFFFF"/>
              </a:solidFill>
              <a:latin typeface="Gill Sans SemiBold" panose="020B0502020104020203" pitchFamily="34" charset="-79"/>
              <a:cs typeface="Gill Sans SemiBold" panose="020B0502020104020203" pitchFamily="34" charset="-79"/>
            </a:endParaRPr>
          </a:p>
          <a:p>
            <a:r>
              <a:rPr lang="en-US" sz="1600" b="1" dirty="0">
                <a:solidFill>
                  <a:srgbClr val="FFFFFF"/>
                </a:solidFill>
                <a:latin typeface="Gill Sans SemiBold" panose="020B0502020104020203" pitchFamily="34" charset="-79"/>
                <a:cs typeface="Gill Sans SemiBold" panose="020B0502020104020203" pitchFamily="34" charset="-79"/>
              </a:rPr>
              <a:t>Fourth Edition</a:t>
            </a:r>
            <a:br>
              <a:rPr lang="en-US" sz="1600" b="1" spc="300" dirty="0">
                <a:solidFill>
                  <a:srgbClr val="FFFFFF"/>
                </a:solidFill>
                <a:latin typeface="Gill Sans SemiBold" panose="020B0502020104020203" pitchFamily="34" charset="-79"/>
                <a:cs typeface="Gill Sans SemiBold" panose="020B0502020104020203" pitchFamily="34" charset="-79"/>
              </a:rPr>
            </a:br>
            <a:endParaRPr lang="en-US" sz="1600" b="1" spc="300" dirty="0">
              <a:solidFill>
                <a:srgbClr val="FFFFFF"/>
              </a:solidFill>
              <a:latin typeface="Gill Sans SemiBold" panose="020B0502020104020203" pitchFamily="34" charset="-79"/>
              <a:cs typeface="Gill Sans SemiBold" panose="020B0502020104020203" pitchFamily="34" charset="-79"/>
            </a:endParaRPr>
          </a:p>
          <a:p>
            <a:pPr lvl="0"/>
            <a:r>
              <a:rPr lang="en-US" sz="1600" b="1" dirty="0">
                <a:solidFill>
                  <a:srgbClr val="FFFFFF"/>
                </a:solidFill>
                <a:latin typeface="Gill Sans Light" panose="020B0302020104020203" pitchFamily="34" charset="-79"/>
                <a:cs typeface="Gill Sans Light" panose="020B0302020104020203" pitchFamily="34" charset="-79"/>
              </a:rPr>
              <a:t>Table of Contents:</a:t>
            </a:r>
          </a:p>
          <a:p>
            <a:br>
              <a:rPr lang="en-US" sz="1800" dirty="0">
                <a:solidFill>
                  <a:srgbClr val="FFFFFF"/>
                </a:solidFill>
                <a:latin typeface="Gill Sans Light" panose="020B0302020104020203" pitchFamily="34" charset="-79"/>
                <a:cs typeface="Gill Sans Light" panose="020B0302020104020203" pitchFamily="34" charset="-79"/>
              </a:rPr>
            </a:br>
            <a:r>
              <a:rPr lang="en-GB" sz="1600" dirty="0">
                <a:latin typeface="Gill Sans Light" panose="020B0302020104020203" pitchFamily="34" charset="-79"/>
                <a:cs typeface="Gill Sans Light" panose="020B0302020104020203" pitchFamily="34" charset="-79"/>
              </a:rPr>
              <a:t>1 Introduction: China’s Path and Progress</a:t>
            </a:r>
          </a:p>
          <a:p>
            <a:r>
              <a:rPr lang="en-GB" sz="1600" dirty="0">
                <a:latin typeface="Gill Sans Light" panose="020B0302020104020203" pitchFamily="34" charset="-79"/>
                <a:cs typeface="Gill Sans Light" panose="020B0302020104020203" pitchFamily="34" charset="-79"/>
              </a:rPr>
              <a:t>2 Physical Geographies: Landscapes of Diversity</a:t>
            </a:r>
          </a:p>
          <a:p>
            <a:r>
              <a:rPr lang="en-GB" sz="1600" dirty="0">
                <a:latin typeface="Gill Sans Light" panose="020B0302020104020203" pitchFamily="34" charset="-79"/>
                <a:cs typeface="Gill Sans Light" panose="020B0302020104020203" pitchFamily="34" charset="-79"/>
              </a:rPr>
              <a:t>3 History: Ancient Roots and Binding Traditions</a:t>
            </a:r>
          </a:p>
          <a:p>
            <a:r>
              <a:rPr lang="en-GB" sz="1600" dirty="0">
                <a:latin typeface="Gill Sans Light" panose="020B0302020104020203" pitchFamily="34" charset="-79"/>
                <a:cs typeface="Gill Sans Light" panose="020B0302020104020203" pitchFamily="34" charset="-79"/>
              </a:rPr>
              <a:t>4 Politics: The Central Kingdom in a Globalized World</a:t>
            </a:r>
          </a:p>
          <a:p>
            <a:r>
              <a:rPr lang="en-GB" sz="1600" dirty="0">
                <a:latin typeface="Gill Sans Light" panose="020B0302020104020203" pitchFamily="34" charset="-79"/>
                <a:cs typeface="Gill Sans Light" panose="020B0302020104020203" pitchFamily="34" charset="-79"/>
              </a:rPr>
              <a:t>5 Cities: The Road to an Urban Revolution</a:t>
            </a:r>
          </a:p>
          <a:p>
            <a:r>
              <a:rPr lang="en-GB" sz="1600" dirty="0">
                <a:latin typeface="Gill Sans Light" panose="020B0302020104020203" pitchFamily="34" charset="-79"/>
                <a:cs typeface="Gill Sans Light" panose="020B0302020104020203" pitchFamily="34" charset="-79"/>
              </a:rPr>
              <a:t>6 Population: Demographic Changes and Challenges</a:t>
            </a:r>
          </a:p>
          <a:p>
            <a:r>
              <a:rPr lang="en-GB" sz="1600" dirty="0">
                <a:latin typeface="Gill Sans Light" panose="020B0302020104020203" pitchFamily="34" charset="-79"/>
                <a:cs typeface="Gill Sans Light" panose="020B0302020104020203" pitchFamily="34" charset="-79"/>
              </a:rPr>
              <a:t>7 Inequality: Rising Social, Economic, and Spatial Divides</a:t>
            </a:r>
          </a:p>
          <a:p>
            <a:r>
              <a:rPr lang="en-GB" sz="1600" dirty="0">
                <a:latin typeface="Gill Sans Light" panose="020B0302020104020203" pitchFamily="34" charset="-79"/>
                <a:cs typeface="Gill Sans Light" panose="020B0302020104020203" pitchFamily="34" charset="-79"/>
              </a:rPr>
              <a:t>8 Economy: China’s Changing Economic Geography</a:t>
            </a:r>
          </a:p>
          <a:p>
            <a:r>
              <a:rPr lang="en-GB" sz="1600" dirty="0">
                <a:latin typeface="Gill Sans Light" panose="020B0302020104020203" pitchFamily="34" charset="-79"/>
                <a:cs typeface="Gill Sans Light" panose="020B0302020104020203" pitchFamily="34" charset="-79"/>
              </a:rPr>
              <a:t>9 Agriculture: From Antiquity to Revolution to Reform</a:t>
            </a:r>
          </a:p>
          <a:p>
            <a:r>
              <a:rPr lang="en-GB" sz="1600" dirty="0">
                <a:latin typeface="Gill Sans Light" panose="020B0302020104020203" pitchFamily="34" charset="-79"/>
                <a:cs typeface="Gill Sans Light" panose="020B0302020104020203" pitchFamily="34" charset="-79"/>
              </a:rPr>
              <a:t>10 Industry and Energy: A Geohistorical Survey</a:t>
            </a:r>
          </a:p>
          <a:p>
            <a:r>
              <a:rPr lang="en-GB" sz="1600" dirty="0">
                <a:latin typeface="Gill Sans Light" panose="020B0302020104020203" pitchFamily="34" charset="-79"/>
                <a:cs typeface="Gill Sans Light" panose="020B0302020104020203" pitchFamily="34" charset="-79"/>
              </a:rPr>
              <a:t>11 Trade and Transportation: New Pillars of Growth</a:t>
            </a:r>
          </a:p>
          <a:p>
            <a:r>
              <a:rPr lang="en-GB" sz="1600" dirty="0">
                <a:latin typeface="Gill Sans Light" panose="020B0302020104020203" pitchFamily="34" charset="-79"/>
                <a:cs typeface="Gill Sans Light" panose="020B0302020104020203" pitchFamily="34" charset="-79"/>
              </a:rPr>
              <a:t>12 The Environment: Crises and Responses</a:t>
            </a:r>
          </a:p>
          <a:p>
            <a:r>
              <a:rPr lang="en-GB" sz="1600" dirty="0">
                <a:latin typeface="Gill Sans Light" panose="020B0302020104020203" pitchFamily="34" charset="-79"/>
                <a:cs typeface="Gill Sans Light" panose="020B0302020104020203" pitchFamily="34" charset="-79"/>
              </a:rPr>
              <a:t>13 Taiwan: An Enduring East Asian Miracle</a:t>
            </a:r>
          </a:p>
          <a:p>
            <a:r>
              <a:rPr lang="en-GB" sz="1600" dirty="0">
                <a:latin typeface="Gill Sans Light" panose="020B0302020104020203" pitchFamily="34" charset="-79"/>
                <a:cs typeface="Gill Sans Light" panose="020B0302020104020203" pitchFamily="34" charset="-79"/>
              </a:rPr>
              <a:t>14 Hong Kong and Macau: Postcolonial Futures</a:t>
            </a:r>
            <a:endParaRPr lang="en-US" sz="1400" dirty="0">
              <a:solidFill>
                <a:srgbClr val="FFFFFF"/>
              </a:solidFill>
              <a:latin typeface="Gill Sans Light" panose="020B0302020104020203" pitchFamily="34" charset="-79"/>
              <a:cs typeface="Gill Sans Light" panose="020B0302020104020203" pitchFamily="34" charset="-79"/>
            </a:endParaRP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C86CFD7-0304-6548-B36F-8A6898BD0CFE}"/>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8" name="Picture 7">
            <a:extLst>
              <a:ext uri="{FF2B5EF4-FFF2-40B4-BE49-F238E27FC236}">
                <a16:creationId xmlns:a16="http://schemas.microsoft.com/office/drawing/2014/main" id="{EB613223-6C84-6444-8354-27C6799D3D26}"/>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2" name="Rectangle 11">
            <a:extLst>
              <a:ext uri="{FF2B5EF4-FFF2-40B4-BE49-F238E27FC236}">
                <a16:creationId xmlns:a16="http://schemas.microsoft.com/office/drawing/2014/main" id="{D37CB2A7-88F9-D249-8E34-EA944046329E}"/>
              </a:ext>
            </a:extLst>
          </p:cNvPr>
          <p:cNvSpPr/>
          <p:nvPr/>
        </p:nvSpPr>
        <p:spPr>
          <a:xfrm>
            <a:off x="7194533" y="4879018"/>
            <a:ext cx="1551873" cy="1463478"/>
          </a:xfrm>
          <a:prstGeom prst="rect">
            <a:avLst/>
          </a:prstGeom>
        </p:spPr>
        <p:txBody>
          <a:bodyPr wrap="square">
            <a:spAutoFit/>
          </a:bodyPr>
          <a:lstStyle/>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Previous edition of the textbook published in March 2016.</a:t>
            </a:r>
          </a:p>
          <a:p>
            <a:pPr marL="171450" indent="-171450">
              <a:lnSpc>
                <a:spcPct val="90000"/>
              </a:lnSpc>
              <a:buFontTx/>
              <a:buChar char="-"/>
            </a:pPr>
            <a:r>
              <a:rPr lang="en-US" sz="1100" dirty="0">
                <a:latin typeface="Gill Sans Light" panose="020B0302020104020203" pitchFamily="34" charset="-79"/>
                <a:cs typeface="Gill Sans Light" panose="020B0302020104020203" pitchFamily="34" charset="-79"/>
              </a:rPr>
              <a:t>Emergence of unrest in Hong Kong and Taiwan has necessitated rewriting of many chapters.</a:t>
            </a:r>
          </a:p>
        </p:txBody>
      </p:sp>
    </p:spTree>
    <p:extLst>
      <p:ext uri="{BB962C8B-B14F-4D97-AF65-F5344CB8AC3E}">
        <p14:creationId xmlns:p14="http://schemas.microsoft.com/office/powerpoint/2010/main" val="1115624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Divided We Stand</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The 2020 Elections and American Politics</a:t>
            </a:r>
          </a:p>
          <a:p>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By Andrew E. Busch and John J. Pitney Jr.</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panose="020B0502020104020203" pitchFamily="34" charset="-79"/>
                <a:cs typeface="Gill Sans" panose="020B0502020104020203" pitchFamily="34" charset="-79"/>
              </a:rPr>
              <a:t>Table of Contents:</a:t>
            </a:r>
          </a:p>
          <a:p>
            <a:pPr lvl="0"/>
            <a:br>
              <a:rPr lang="en-US" sz="1600" dirty="0">
                <a:solidFill>
                  <a:srgbClr val="FFFFFF"/>
                </a:solidFill>
                <a:latin typeface="Gill Sans" panose="020B0502020104020203" pitchFamily="34" charset="-79"/>
                <a:cs typeface="Gill Sans" panose="020B0502020104020203" pitchFamily="34" charset="-79"/>
              </a:rPr>
            </a:br>
            <a:r>
              <a:rPr lang="en-GB" sz="1600" kern="0" dirty="0">
                <a:solidFill>
                  <a:prstClr val="white"/>
                </a:solidFill>
                <a:latin typeface="Gill Sans Light" panose="020B0302020104020203" pitchFamily="34" charset="-79"/>
                <a:cs typeface="Gill Sans Light" panose="020B0302020104020203" pitchFamily="34" charset="-79"/>
              </a:rPr>
              <a:t>1 Disruptor, Disrupted: The Trump Presidency</a:t>
            </a:r>
          </a:p>
          <a:p>
            <a:pPr lvl="0"/>
            <a:r>
              <a:rPr lang="en-GB" sz="1600" kern="0" dirty="0">
                <a:solidFill>
                  <a:prstClr val="white"/>
                </a:solidFill>
                <a:latin typeface="Gill Sans Light" panose="020B0302020104020203" pitchFamily="34" charset="-79"/>
                <a:cs typeface="Gill Sans Light" panose="020B0302020104020203" pitchFamily="34" charset="-79"/>
              </a:rPr>
              <a:t>2 The Epic Journey of Joseph Robinette Biden: The Democratic Nomination</a:t>
            </a:r>
          </a:p>
          <a:p>
            <a:pPr lvl="0"/>
            <a:r>
              <a:rPr lang="en-GB" sz="1600" kern="0" dirty="0">
                <a:solidFill>
                  <a:prstClr val="white"/>
                </a:solidFill>
                <a:latin typeface="Gill Sans Light" panose="020B0302020104020203" pitchFamily="34" charset="-79"/>
                <a:cs typeface="Gill Sans Light" panose="020B0302020104020203" pitchFamily="34" charset="-79"/>
              </a:rPr>
              <a:t>3 Disease, Disorder, Downturn: The Interregnum</a:t>
            </a:r>
          </a:p>
          <a:p>
            <a:pPr lvl="0"/>
            <a:r>
              <a:rPr lang="en-GB" sz="1600" kern="0" dirty="0">
                <a:solidFill>
                  <a:prstClr val="white"/>
                </a:solidFill>
                <a:latin typeface="Gill Sans Light" panose="020B0302020104020203" pitchFamily="34" charset="-79"/>
                <a:cs typeface="Gill Sans Light" panose="020B0302020104020203" pitchFamily="34" charset="-79"/>
              </a:rPr>
              <a:t>4 Blue Over Red: The General Election</a:t>
            </a:r>
          </a:p>
          <a:p>
            <a:pPr lvl="0"/>
            <a:r>
              <a:rPr lang="en-GB" sz="1600" kern="0" dirty="0">
                <a:solidFill>
                  <a:prstClr val="white"/>
                </a:solidFill>
                <a:latin typeface="Gill Sans Light" panose="020B0302020104020203" pitchFamily="34" charset="-79"/>
                <a:cs typeface="Gill Sans Light" panose="020B0302020104020203" pitchFamily="34" charset="-79"/>
              </a:rPr>
              <a:t>5 The Imperfect Tie: The Congressional and State Elections</a:t>
            </a:r>
          </a:p>
          <a:p>
            <a:pPr lvl="0"/>
            <a:r>
              <a:rPr lang="en-GB" sz="1600" kern="0" dirty="0">
                <a:solidFill>
                  <a:prstClr val="white"/>
                </a:solidFill>
                <a:latin typeface="Gill Sans Light" panose="020B0302020104020203" pitchFamily="34" charset="-79"/>
                <a:cs typeface="Gill Sans Light" panose="020B0302020104020203" pitchFamily="34" charset="-79"/>
              </a:rPr>
              <a:t>6 A Republic, If You Can Keep It: Election Aftermath and the Future</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096000" y="1453389"/>
            <a:ext cx="2634146" cy="39512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379924"/>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U.S. Politics</a:t>
            </a:r>
            <a:endParaRPr lang="en-US" sz="2400" dirty="0"/>
          </a:p>
        </p:txBody>
      </p:sp>
      <p:pic>
        <p:nvPicPr>
          <p:cNvPr id="6" name="Picture 5">
            <a:extLst>
              <a:ext uri="{FF2B5EF4-FFF2-40B4-BE49-F238E27FC236}">
                <a16:creationId xmlns:a16="http://schemas.microsoft.com/office/drawing/2014/main" id="{0B35BC19-E252-A449-8951-2F1E3DC6F6C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181614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Race in Society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The Enduring American Dilemma</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Second Edition</a:t>
            </a:r>
          </a:p>
          <a:p>
            <a:pPr>
              <a:lnSpc>
                <a:spcPct val="90000"/>
              </a:lnSpc>
            </a:pPr>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By Margaret L. Anderson</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March</a:t>
            </a:r>
            <a:r>
              <a:rPr lang="en-US" sz="1600" cap="none" dirty="0">
                <a:solidFill>
                  <a:srgbClr val="FFFFFF"/>
                </a:solidFill>
                <a:latin typeface="Gill Sans Light" panose="020B0302020104020203" pitchFamily="34" charset="-79"/>
                <a:cs typeface="Gill Sans Light" panose="020B0302020104020203" pitchFamily="34" charset="-79"/>
              </a:rPr>
              <a:t>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978-1-5381-4945-4 • Hardback • $148.00 (£114.00)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978-1-5381-2983-8 • Paperback • $74.00 (£57.00)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978-1-5381-2984-5 • eBook • $70.00 (£54.00) </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cap="none" dirty="0">
                <a:solidFill>
                  <a:srgbClr val="FFFFFF"/>
                </a:solidFill>
                <a:latin typeface="Gill Sans Light" panose="020B0302020104020203" pitchFamily="34" charset="-79"/>
                <a:cs typeface="Gill Sans Light" panose="020B0302020104020203" pitchFamily="34" charset="-79"/>
              </a:rPr>
              <a:t>434 pages | 155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Race and Racisms: A Critical Approach </a:t>
            </a:r>
            <a:r>
              <a:rPr lang="en-US" sz="1600" dirty="0">
                <a:solidFill>
                  <a:srgbClr val="FFFFFF"/>
                </a:solidFill>
                <a:latin typeface="Gill Sans Light" panose="020B0302020104020203" pitchFamily="34" charset="-79"/>
                <a:cs typeface="Gill Sans Light" panose="020B0302020104020203" pitchFamily="34" charset="-79"/>
              </a:rPr>
              <a:t>(2014). This book does not address debates about the future of race and racism as U.S. society becomes more diverse and multiracial/multicultural.</a:t>
            </a:r>
            <a:endParaRPr lang="en-US" sz="1600" i="1"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 A comprehensive book about the sociology of race in America.</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purpose of the book is to introduce readers to current research scholarship on race, emphasizing the socially constructed basis of race and the persistence of racial inequality in American institutions.</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837467"/>
            <a:ext cx="1551873" cy="1546577"/>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June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This new edition includes the most recent studies on racial disparities during the COVID pandemic and current racial protests.</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379924"/>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U.S. Politics</a:t>
            </a:r>
            <a:endParaRPr lang="en-US" sz="2400" dirty="0"/>
          </a:p>
        </p:txBody>
      </p:sp>
      <p:pic>
        <p:nvPicPr>
          <p:cNvPr id="11" name="Picture 10">
            <a:extLst>
              <a:ext uri="{FF2B5EF4-FFF2-40B4-BE49-F238E27FC236}">
                <a16:creationId xmlns:a16="http://schemas.microsoft.com/office/drawing/2014/main" id="{659552F8-1DF9-AA46-A58B-30C3FA5B457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48742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Race in Society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The Enduring American Dilemma</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Second Edition</a:t>
            </a:r>
          </a:p>
          <a:p>
            <a:br>
              <a:rPr lang="en-US" sz="1800" dirty="0">
                <a:solidFill>
                  <a:srgbClr val="FFFFFF"/>
                </a:solidFill>
                <a:latin typeface="Gill Sans Light" panose="020B0302020104020203" pitchFamily="34" charset="-79"/>
                <a:cs typeface="Gill Sans Light" panose="020B0302020104020203" pitchFamily="34" charset="-79"/>
              </a:rPr>
            </a:br>
            <a:r>
              <a:rPr lang="en-GB" sz="1800" dirty="0">
                <a:solidFill>
                  <a:srgbClr val="FFFFFF"/>
                </a:solidFill>
                <a:latin typeface="Gill Sans Light" panose="020B0302020104020203" pitchFamily="34" charset="-79"/>
                <a:cs typeface="Gill Sans Light" panose="020B0302020104020203" pitchFamily="34" charset="-79"/>
              </a:rPr>
              <a:t>By Margaret L. Anderson</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panose="020B0502020104020203" pitchFamily="34" charset="-79"/>
                <a:cs typeface="Gill Sans" panose="020B0502020104020203" pitchFamily="34" charset="-79"/>
              </a:rPr>
              <a:t>Table of Contents:</a:t>
            </a:r>
          </a:p>
          <a:p>
            <a:pPr lvl="0"/>
            <a:br>
              <a:rPr lang="en-US" sz="1600" dirty="0">
                <a:solidFill>
                  <a:srgbClr val="FFFFFF"/>
                </a:solidFill>
                <a:latin typeface="Gill Sans" panose="020B0502020104020203" pitchFamily="34" charset="-79"/>
                <a:cs typeface="Gill Sans" panose="020B05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1 Race: A Thoroughly Social Ideal</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2 What Do You Think? Prejudice, Racism, and </a:t>
            </a:r>
            <a:r>
              <a:rPr lang="en-GB" sz="1500" kern="0" dirty="0" err="1">
                <a:solidFill>
                  <a:prstClr val="white"/>
                </a:solidFill>
                <a:latin typeface="Gill Sans Light" panose="020B0302020104020203" pitchFamily="34" charset="-79"/>
                <a:cs typeface="Gill Sans Light" panose="020B0302020104020203" pitchFamily="34" charset="-79"/>
              </a:rPr>
              <a:t>Colorblindness</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3 Representing Race: Popular Culture and the Media</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4 Who Do You Think You Are? Racial Identities and Relationships</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5 Diverse Histories/Common Threads: Race and Ethnicity Build a Nation</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6 Explaining Racial Stratification: Framing the Discussion</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7 Economic Inequality: Work, Class, and Poverty</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8 Bringing It Home: Families and Communities</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9 Race and Place: Residential and Educational Segregation</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10 It Gets to You: Health Care and the Environment</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11 Justice and Injustice: Race, Crime and the Criminal Justice System</a:t>
            </a:r>
            <a:br>
              <a:rPr lang="en-GB" sz="1500" kern="0" dirty="0">
                <a:solidFill>
                  <a:prstClr val="white"/>
                </a:solidFill>
                <a:latin typeface="Gill Sans Light" panose="020B0302020104020203" pitchFamily="34" charset="-79"/>
                <a:cs typeface="Gill Sans Light" panose="020B0302020104020203" pitchFamily="34" charset="-79"/>
              </a:rPr>
            </a:br>
            <a:r>
              <a:rPr lang="en-GB" sz="1500" kern="0" dirty="0">
                <a:solidFill>
                  <a:prstClr val="white"/>
                </a:solidFill>
                <a:latin typeface="Gill Sans Light" panose="020B0302020104020203" pitchFamily="34" charset="-79"/>
                <a:cs typeface="Gill Sans Light" panose="020B0302020104020203" pitchFamily="34" charset="-79"/>
              </a:rPr>
              <a:t>12 The Long Search for Racial Justice: Learning from the Past and Moving Forward</a:t>
            </a:r>
          </a:p>
        </p:txBody>
      </p:sp>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FBADC83B-BC39-914D-9C9B-A42B7549509B}"/>
              </a:ext>
            </a:extLst>
          </p:cNvPr>
          <p:cNvSpPr/>
          <p:nvPr/>
        </p:nvSpPr>
        <p:spPr>
          <a:xfrm>
            <a:off x="8865635" y="5379924"/>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U.S. Politics</a:t>
            </a:r>
            <a:endParaRPr lang="en-US" sz="2400" dirty="0"/>
          </a:p>
        </p:txBody>
      </p:sp>
      <p:pic>
        <p:nvPicPr>
          <p:cNvPr id="11" name="Picture 10">
            <a:extLst>
              <a:ext uri="{FF2B5EF4-FFF2-40B4-BE49-F238E27FC236}">
                <a16:creationId xmlns:a16="http://schemas.microsoft.com/office/drawing/2014/main" id="{659552F8-1DF9-AA46-A58B-30C3FA5B457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61E7B3C1-D23C-3C42-899F-418A470D60A5}"/>
              </a:ext>
            </a:extLst>
          </p:cNvPr>
          <p:cNvSpPr/>
          <p:nvPr/>
        </p:nvSpPr>
        <p:spPr>
          <a:xfrm>
            <a:off x="7194533" y="4837467"/>
            <a:ext cx="1551873" cy="1546577"/>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June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This new edition includes the most recent studies on racial disparities during the COVID pandemic and current racial protests.</a:t>
            </a:r>
          </a:p>
        </p:txBody>
      </p:sp>
    </p:spTree>
    <p:extLst>
      <p:ext uri="{BB962C8B-B14F-4D97-AF65-F5344CB8AC3E}">
        <p14:creationId xmlns:p14="http://schemas.microsoft.com/office/powerpoint/2010/main" val="318188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An Introduction to the Geography of Tourism</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Third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Velvet Nelson</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978-1-5381-3516-7 • Hardback • $149.00 (£115.00)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978-1-5381-3517-4 • Paperback • $79.00 (£61.00)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978-1-5381-3518-1 • eBook • $75.00 (£58.00) </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422</a:t>
            </a:r>
            <a:r>
              <a:rPr lang="en-US" sz="1600" cap="none" dirty="0">
                <a:solidFill>
                  <a:srgbClr val="FFFFFF"/>
                </a:solidFill>
                <a:latin typeface="Gill Sans Light" panose="020B0302020104020203" pitchFamily="34" charset="-79"/>
                <a:cs typeface="Gill Sans Light" panose="020B0302020104020203" pitchFamily="34" charset="-79"/>
              </a:rPr>
              <a:t> pages </a:t>
            </a:r>
            <a:r>
              <a:rPr lang="en-US" sz="1600" dirty="0">
                <a:solidFill>
                  <a:srgbClr val="FFFFFF"/>
                </a:solidFill>
                <a:latin typeface="Gill Sans Light" panose="020B0302020104020203" pitchFamily="34" charset="-79"/>
                <a:cs typeface="Gill Sans Light" panose="020B0302020104020203" pitchFamily="34" charset="-79"/>
              </a:rPr>
              <a:t>| 124 Illustrations (all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Tourism Geography: Critical Understandings of Place, Space and Experience, 3rd Edition </a:t>
            </a:r>
            <a:r>
              <a:rPr lang="en-US" sz="1600" dirty="0">
                <a:solidFill>
                  <a:srgbClr val="FFFFFF"/>
                </a:solidFill>
                <a:latin typeface="Gill Sans Light" panose="020B0302020104020203" pitchFamily="34" charset="-79"/>
                <a:cs typeface="Gill Sans Light" panose="020B0302020104020203" pitchFamily="34" charset="-79"/>
              </a:rPr>
              <a:t>(2015). A well-adopted book but intended for upper-undergrad to grad level.</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An engaging introduction to the study of tourism, reflecting especially on current trends and themes.</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Fully updated to reflect at length on the impact of the global COVID crisis.</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533" y="4910180"/>
            <a:ext cx="1551873" cy="1401153"/>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textbook published in March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Updated across most chapters, now including emerging concept such as </a:t>
            </a:r>
            <a:r>
              <a:rPr lang="en-US" sz="1050" dirty="0" err="1">
                <a:latin typeface="Gill Sans Light" panose="020B0302020104020203" pitchFamily="34" charset="-79"/>
                <a:cs typeface="Gill Sans Light" panose="020B0302020104020203" pitchFamily="34" charset="-79"/>
              </a:rPr>
              <a:t>overtourism</a:t>
            </a:r>
            <a:r>
              <a:rPr lang="en-US" sz="1050" dirty="0">
                <a:latin typeface="Gill Sans Light" panose="020B0302020104020203" pitchFamily="34" charset="-79"/>
                <a:cs typeface="Gill Sans Light" panose="020B0302020104020203" pitchFamily="34" charset="-79"/>
              </a:rPr>
              <a:t> and sex tourism.</a:t>
            </a: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2DD1B75-1029-3441-B1C9-638F61764624}"/>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11" name="Picture 10">
            <a:extLst>
              <a:ext uri="{FF2B5EF4-FFF2-40B4-BE49-F238E27FC236}">
                <a16:creationId xmlns:a16="http://schemas.microsoft.com/office/drawing/2014/main" id="{84556189-4D28-6C40-B32D-DC0582E7BF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76770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An Introduction to the Geography of Tourism</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r>
              <a:rPr lang="en-US" sz="1600" b="1" dirty="0">
                <a:solidFill>
                  <a:srgbClr val="FFFFFF"/>
                </a:solidFill>
                <a:latin typeface="Gill Sans SemiBold" panose="020B0502020104020203" pitchFamily="34" charset="-79"/>
                <a:cs typeface="Gill Sans SemiBold" panose="020B0502020104020203" pitchFamily="34" charset="-79"/>
              </a:rPr>
              <a:t>Third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Velvet Nelson</a:t>
            </a:r>
            <a:br>
              <a:rPr lang="en-US" sz="1400" dirty="0">
                <a:solidFill>
                  <a:srgbClr val="FFFFFF"/>
                </a:solidFill>
                <a:latin typeface="Gill Sans Light" panose="020B0302020104020203" pitchFamily="34" charset="-79"/>
                <a:cs typeface="Gill Sans Light" panose="020B0302020104020203" pitchFamily="34" charset="-79"/>
              </a:rPr>
            </a:br>
            <a:endParaRPr lang="en-US" sz="1400" dirty="0">
              <a:solidFill>
                <a:srgbClr val="FFFFFF"/>
              </a:solidFill>
              <a:latin typeface="Gill Sans Light" panose="020B0302020104020203" pitchFamily="34" charset="-79"/>
              <a:cs typeface="Gill Sans Light" panose="020B0302020104020203" pitchFamily="34" charset="-79"/>
            </a:endParaRPr>
          </a:p>
          <a:p>
            <a:pPr lvl="0"/>
            <a:r>
              <a:rPr lang="en-US" sz="1600" b="1" dirty="0">
                <a:solidFill>
                  <a:srgbClr val="FFFFFF"/>
                </a:solidFill>
                <a:latin typeface="Gill Sans Light" panose="020B0302020104020203" pitchFamily="34" charset="-79"/>
                <a:cs typeface="Gill Sans Light" panose="020B0302020104020203" pitchFamily="34" charset="-79"/>
              </a:rPr>
              <a:t>Table of Contents:</a:t>
            </a:r>
          </a:p>
          <a:p>
            <a:pPr lvl="0"/>
            <a:endParaRPr lang="en-US" sz="1400" b="1" dirty="0">
              <a:solidFill>
                <a:srgbClr val="FFFFFF"/>
              </a:solidFill>
              <a:latin typeface="Gill Sans Light" panose="020B0302020104020203" pitchFamily="34" charset="-79"/>
              <a:cs typeface="Gill Sans Light" panose="020B0302020104020203" pitchFamily="34" charset="-79"/>
            </a:endParaRPr>
          </a:p>
          <a:p>
            <a:r>
              <a:rPr lang="en-GB" sz="1400" b="1" dirty="0">
                <a:latin typeface="Gill Sans SemiBold" panose="020B0502020104020203" pitchFamily="34" charset="-79"/>
                <a:cs typeface="Gill Sans SemiBold" panose="020B0502020104020203" pitchFamily="34" charset="-79"/>
              </a:rPr>
              <a:t>PART I: THE GEOGRAPHY OF TOURISM</a:t>
            </a:r>
          </a:p>
          <a:p>
            <a:r>
              <a:rPr lang="en-GB" sz="1400" dirty="0">
                <a:latin typeface="Gill Sans Light" panose="020B0302020104020203" pitchFamily="34" charset="-79"/>
                <a:cs typeface="Gill Sans Light" panose="020B0302020104020203" pitchFamily="34" charset="-79"/>
              </a:rPr>
              <a:t>1 Geography and Tourism</a:t>
            </a:r>
          </a:p>
          <a:p>
            <a:r>
              <a:rPr lang="en-GB" sz="1400" dirty="0">
                <a:latin typeface="Gill Sans Light" panose="020B0302020104020203" pitchFamily="34" charset="-79"/>
                <a:cs typeface="Gill Sans Light" panose="020B0302020104020203" pitchFamily="34" charset="-79"/>
              </a:rPr>
              <a:t>2 Basic Concepts in Tourism</a:t>
            </a:r>
          </a:p>
          <a:p>
            <a:r>
              <a:rPr lang="en-GB" sz="1400" dirty="0">
                <a:latin typeface="Gill Sans Light" panose="020B0302020104020203" pitchFamily="34" charset="-79"/>
                <a:cs typeface="Gill Sans Light" panose="020B0302020104020203" pitchFamily="34" charset="-79"/>
              </a:rPr>
              <a:t>3 Overview of Tourism Products</a:t>
            </a:r>
          </a:p>
          <a:p>
            <a:r>
              <a:rPr lang="en-GB" sz="1400" b="1" dirty="0">
                <a:latin typeface="Gill Sans SemiBold" panose="020B0502020104020203" pitchFamily="34" charset="-79"/>
                <a:cs typeface="Gill Sans SemiBold" panose="020B0502020104020203" pitchFamily="34" charset="-79"/>
              </a:rPr>
              <a:t>PART II: THE GEOGRAPHIC FOUNDATION OF TOURISM</a:t>
            </a:r>
          </a:p>
          <a:p>
            <a:r>
              <a:rPr lang="en-GB" sz="1400" dirty="0">
                <a:latin typeface="Gill Sans Light" panose="020B0302020104020203" pitchFamily="34" charset="-79"/>
                <a:cs typeface="Gill Sans Light" panose="020B0302020104020203" pitchFamily="34" charset="-79"/>
              </a:rPr>
              <a:t>4 The Historical Geography of Tourism</a:t>
            </a:r>
          </a:p>
          <a:p>
            <a:r>
              <a:rPr lang="en-GB" sz="1400" dirty="0">
                <a:latin typeface="Gill Sans Light" panose="020B0302020104020203" pitchFamily="34" charset="-79"/>
                <a:cs typeface="Gill Sans Light" panose="020B0302020104020203" pitchFamily="34" charset="-79"/>
              </a:rPr>
              <a:t>5 The Transport Geography of Tourism</a:t>
            </a:r>
          </a:p>
          <a:p>
            <a:r>
              <a:rPr lang="en-GB" sz="1400" dirty="0">
                <a:latin typeface="Gill Sans Light" panose="020B0302020104020203" pitchFamily="34" charset="-79"/>
                <a:cs typeface="Gill Sans Light" panose="020B0302020104020203" pitchFamily="34" charset="-79"/>
              </a:rPr>
              <a:t>6 The Physical Geography of Tourism</a:t>
            </a:r>
          </a:p>
          <a:p>
            <a:r>
              <a:rPr lang="en-GB" sz="1400" dirty="0">
                <a:latin typeface="Gill Sans Light" panose="020B0302020104020203" pitchFamily="34" charset="-79"/>
                <a:cs typeface="Gill Sans Light" panose="020B0302020104020203" pitchFamily="34" charset="-79"/>
              </a:rPr>
              <a:t>7 The Human Geography of Tourism</a:t>
            </a:r>
          </a:p>
          <a:p>
            <a:r>
              <a:rPr lang="en-GB" sz="1400" b="1" dirty="0">
                <a:latin typeface="Gill Sans SemiBold" panose="020B0502020104020203" pitchFamily="34" charset="-79"/>
                <a:cs typeface="Gill Sans SemiBold" panose="020B0502020104020203" pitchFamily="34" charset="-79"/>
              </a:rPr>
              <a:t>PART III: THE GEOGRAPHY OF TOURISM EFFECTS</a:t>
            </a:r>
          </a:p>
          <a:p>
            <a:r>
              <a:rPr lang="en-GB" sz="1400" dirty="0">
                <a:latin typeface="Gill Sans Light" panose="020B0302020104020203" pitchFamily="34" charset="-79"/>
                <a:cs typeface="Gill Sans Light" panose="020B0302020104020203" pitchFamily="34" charset="-79"/>
              </a:rPr>
              <a:t>8 The Economic Geography of Tourism</a:t>
            </a:r>
          </a:p>
          <a:p>
            <a:r>
              <a:rPr lang="en-GB" sz="1400" dirty="0">
                <a:latin typeface="Gill Sans Light" panose="020B0302020104020203" pitchFamily="34" charset="-79"/>
                <a:cs typeface="Gill Sans Light" panose="020B0302020104020203" pitchFamily="34" charset="-79"/>
              </a:rPr>
              <a:t>9 The Social Geography of Tourism</a:t>
            </a:r>
          </a:p>
          <a:p>
            <a:r>
              <a:rPr lang="en-GB" sz="1400" dirty="0">
                <a:latin typeface="Gill Sans Light" panose="020B0302020104020203" pitchFamily="34" charset="-79"/>
                <a:cs typeface="Gill Sans Light" panose="020B0302020104020203" pitchFamily="34" charset="-79"/>
              </a:rPr>
              <a:t>10 The Environmental Geography of Tourism</a:t>
            </a:r>
          </a:p>
          <a:p>
            <a:r>
              <a:rPr lang="en-GB" sz="1400" dirty="0">
                <a:latin typeface="Gill Sans Light" panose="020B0302020104020203" pitchFamily="34" charset="-79"/>
                <a:cs typeface="Gill Sans Light" panose="020B0302020104020203" pitchFamily="34" charset="-79"/>
              </a:rPr>
              <a:t>11 Sustainable Tourism Development</a:t>
            </a:r>
          </a:p>
          <a:p>
            <a:r>
              <a:rPr lang="en-GB" sz="1400" b="1" dirty="0">
                <a:latin typeface="Gill Sans SemiBold" panose="020B0502020104020203" pitchFamily="34" charset="-79"/>
                <a:cs typeface="Gill Sans SemiBold" panose="020B0502020104020203" pitchFamily="34" charset="-79"/>
              </a:rPr>
              <a:t>PART IV: TOURISM AND PLACE</a:t>
            </a:r>
          </a:p>
          <a:p>
            <a:r>
              <a:rPr lang="en-GB" sz="1400" dirty="0">
                <a:latin typeface="Gill Sans Light" panose="020B0302020104020203" pitchFamily="34" charset="-79"/>
                <a:cs typeface="Gill Sans Light" panose="020B0302020104020203" pitchFamily="34" charset="-79"/>
              </a:rPr>
              <a:t>12 Tourism and Representations of Place</a:t>
            </a:r>
          </a:p>
          <a:p>
            <a:r>
              <a:rPr lang="en-GB" sz="1400" dirty="0">
                <a:latin typeface="Gill Sans Light" panose="020B0302020104020203" pitchFamily="34" charset="-79"/>
                <a:cs typeface="Gill Sans Light" panose="020B0302020104020203" pitchFamily="34" charset="-79"/>
              </a:rPr>
              <a:t>13 Tourism, Representations of Place, and Social Media</a:t>
            </a:r>
          </a:p>
          <a:p>
            <a:r>
              <a:rPr lang="en-GB" sz="1400" dirty="0">
                <a:latin typeface="Gill Sans Light" panose="020B0302020104020203" pitchFamily="34" charset="-79"/>
                <a:cs typeface="Gill Sans Light" panose="020B0302020104020203" pitchFamily="34" charset="-79"/>
              </a:rPr>
              <a:t>14 Experiences of Place in Tourism</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72DD1B75-1029-3441-B1C9-638F61764624}"/>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11" name="Picture 10">
            <a:extLst>
              <a:ext uri="{FF2B5EF4-FFF2-40B4-BE49-F238E27FC236}">
                <a16:creationId xmlns:a16="http://schemas.microsoft.com/office/drawing/2014/main" id="{84556189-4D28-6C40-B32D-DC0582E7BF9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B9E58CEB-C7A1-8241-9A69-A16EE48231C1}"/>
              </a:ext>
            </a:extLst>
          </p:cNvPr>
          <p:cNvSpPr/>
          <p:nvPr/>
        </p:nvSpPr>
        <p:spPr>
          <a:xfrm>
            <a:off x="7194533" y="4910180"/>
            <a:ext cx="1551873" cy="1401153"/>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textbook published in March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Updated across most chapters, now including emerging concept such as </a:t>
            </a:r>
            <a:r>
              <a:rPr lang="en-US" sz="1050" dirty="0" err="1">
                <a:latin typeface="Gill Sans Light" panose="020B0302020104020203" pitchFamily="34" charset="-79"/>
                <a:cs typeface="Gill Sans Light" panose="020B0302020104020203" pitchFamily="34" charset="-79"/>
              </a:rPr>
              <a:t>overtourism</a:t>
            </a:r>
            <a:r>
              <a:rPr lang="en-US" sz="1050" dirty="0">
                <a:latin typeface="Gill Sans Light" panose="020B0302020104020203" pitchFamily="34" charset="-79"/>
                <a:cs typeface="Gill Sans Light" panose="020B0302020104020203" pitchFamily="34" charset="-79"/>
              </a:rPr>
              <a:t> and sex tourism.</a:t>
            </a:r>
          </a:p>
        </p:txBody>
      </p:sp>
    </p:spTree>
    <p:extLst>
      <p:ext uri="{BB962C8B-B14F-4D97-AF65-F5344CB8AC3E}">
        <p14:creationId xmlns:p14="http://schemas.microsoft.com/office/powerpoint/2010/main" val="3030390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Population Geography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Tools and Issues</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Fourth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K. Bruce Newbold</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February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978-1-5381-4077-2 • Paperback • $84.00 (£65.00)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978-1-5381-4078-9 • eBook • $79.50 (£61.00)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376</a:t>
            </a:r>
            <a:r>
              <a:rPr lang="en-US" sz="1600" cap="none" dirty="0">
                <a:solidFill>
                  <a:srgbClr val="FFFFFF"/>
                </a:solidFill>
                <a:latin typeface="Gill Sans Light" panose="020B0302020104020203" pitchFamily="34" charset="-79"/>
                <a:cs typeface="Gill Sans Light" panose="020B0302020104020203" pitchFamily="34" charset="-79"/>
              </a:rPr>
              <a:t> pages </a:t>
            </a:r>
            <a:r>
              <a:rPr lang="en-US" sz="1600" dirty="0">
                <a:solidFill>
                  <a:srgbClr val="FFFFFF"/>
                </a:solidFill>
                <a:latin typeface="Gill Sans Light" panose="020B0302020104020203" pitchFamily="34" charset="-79"/>
                <a:cs typeface="Gill Sans Light" panose="020B0302020104020203" pitchFamily="34" charset="-79"/>
              </a:rPr>
              <a:t>| 63 Illustrations (41 </a:t>
            </a:r>
            <a:r>
              <a:rPr lang="en-US" sz="1600" dirty="0" err="1">
                <a:solidFill>
                  <a:srgbClr val="FFFFFF"/>
                </a:solidFill>
                <a:latin typeface="Gill Sans Light" panose="020B0302020104020203" pitchFamily="34" charset="-79"/>
                <a:cs typeface="Gill Sans Light" panose="020B0302020104020203" pitchFamily="34" charset="-79"/>
              </a:rPr>
              <a:t>colour</a:t>
            </a:r>
            <a:r>
              <a:rPr lang="en-US" sz="1600" dirty="0">
                <a:solidFill>
                  <a:srgbClr val="FFFFFF"/>
                </a:solidFill>
                <a:latin typeface="Gill Sans Light" panose="020B0302020104020203" pitchFamily="34" charset="-79"/>
                <a:cs typeface="Gill Sans Light" panose="020B0302020104020203" pitchFamily="34" charset="-79"/>
              </a:rPr>
              <a:t>)</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Population: An Introduction to Concepts and Issues, 13</a:t>
            </a:r>
            <a:r>
              <a:rPr lang="en-US" sz="1600" i="1" baseline="30000" dirty="0">
                <a:solidFill>
                  <a:srgbClr val="FFFFFF"/>
                </a:solidFill>
                <a:latin typeface="Gill Sans Light" panose="020B0302020104020203" pitchFamily="34" charset="-79"/>
                <a:cs typeface="Gill Sans Light" panose="020B0302020104020203" pitchFamily="34" charset="-79"/>
              </a:rPr>
              <a:t>th</a:t>
            </a:r>
            <a:r>
              <a:rPr lang="en-US" sz="1600" i="1" dirty="0">
                <a:solidFill>
                  <a:srgbClr val="FFFFFF"/>
                </a:solidFill>
                <a:latin typeface="Gill Sans Light" panose="020B0302020104020203" pitchFamily="34" charset="-79"/>
                <a:cs typeface="Gill Sans Light" panose="020B0302020104020203" pitchFamily="34" charset="-79"/>
              </a:rPr>
              <a:t> Edition </a:t>
            </a:r>
            <a:r>
              <a:rPr lang="en-US" sz="1600" dirty="0">
                <a:solidFill>
                  <a:srgbClr val="FFFFFF"/>
                </a:solidFill>
                <a:latin typeface="Gill Sans Light" panose="020B0302020104020203" pitchFamily="34" charset="-79"/>
                <a:cs typeface="Gill Sans Light" panose="020B0302020104020203" pitchFamily="34" charset="-79"/>
              </a:rPr>
              <a:t>(2021). The book is a market leader but is substantially more expensive at $150 RRP, while it does not address as many </a:t>
            </a:r>
            <a:r>
              <a:rPr lang="en-US" sz="1600">
                <a:solidFill>
                  <a:srgbClr val="FFFFFF"/>
                </a:solidFill>
                <a:latin typeface="Gill Sans Light" panose="020B0302020104020203" pitchFamily="34" charset="-79"/>
                <a:cs typeface="Gill Sans Light" panose="020B0302020104020203" pitchFamily="34" charset="-79"/>
              </a:rPr>
              <a:t>emerging population trends.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endParaRPr lang="en-US" sz="1600" b="1"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A comprehensive, issue-oriented introduction to population geography. </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author introduces and explores such pressing concerns as international migration, refugee movements, mortality, resource scarcity and conflict. </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New edition of the book includes substantially more international examples.</a:t>
            </a:r>
          </a:p>
        </p:txBody>
      </p:sp>
      <p:sp>
        <p:nvSpPr>
          <p:cNvPr id="3" name="Rectangle 2">
            <a:extLst>
              <a:ext uri="{FF2B5EF4-FFF2-40B4-BE49-F238E27FC236}">
                <a16:creationId xmlns:a16="http://schemas.microsoft.com/office/drawing/2014/main" id="{E0495C7E-EC5E-704F-9EE6-7832FE589B03}"/>
              </a:ext>
            </a:extLst>
          </p:cNvPr>
          <p:cNvSpPr/>
          <p:nvPr/>
        </p:nvSpPr>
        <p:spPr>
          <a:xfrm>
            <a:off x="7194533" y="4837468"/>
            <a:ext cx="1551873" cy="1546577"/>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February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Fourth edition addresses new topics, including discussions on infectious diseases, employment mobility, environmental migrants and aging.</a:t>
            </a: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5D17C88-DA50-4940-A4EE-053531002F05}"/>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13" name="Picture 12">
            <a:extLst>
              <a:ext uri="{FF2B5EF4-FFF2-40B4-BE49-F238E27FC236}">
                <a16:creationId xmlns:a16="http://schemas.microsoft.com/office/drawing/2014/main" id="{05B64EC6-D147-B14E-AC1B-29C421B80C1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406496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solidFill>
                  <a:srgbClr val="FFFFFF"/>
                </a:solidFill>
                <a:latin typeface="Gill Sans" panose="020B0502020104020203" pitchFamily="34" charset="-79"/>
                <a:cs typeface="Gill Sans" panose="020B0502020104020203" pitchFamily="34" charset="-79"/>
              </a:rPr>
              <a:t>Population Geography</a:t>
            </a: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Tools and Issues</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r>
              <a:rPr lang="en-US" sz="1600" b="1" dirty="0">
                <a:solidFill>
                  <a:srgbClr val="FFFFFF"/>
                </a:solidFill>
                <a:latin typeface="Gill Sans SemiBold" panose="020B0502020104020203" pitchFamily="34" charset="-79"/>
                <a:cs typeface="Gill Sans SemiBold" panose="020B0502020104020203" pitchFamily="34" charset="-79"/>
              </a:rPr>
              <a:t>Fourth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K. Bruce Newbold</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endParaRPr lang="en-US" sz="1600" dirty="0">
              <a:solidFill>
                <a:srgbClr val="FFFFFF"/>
              </a:solidFill>
              <a:latin typeface="Gill Sans Light" panose="020B0302020104020203" pitchFamily="34" charset="-79"/>
              <a:cs typeface="Gill Sans Light" panose="020B0302020104020203" pitchFamily="34" charset="-79"/>
            </a:endParaRPr>
          </a:p>
          <a:p>
            <a:r>
              <a:rPr lang="en-GB" sz="1600" dirty="0">
                <a:latin typeface="Gill Sans Light" panose="020B0302020104020203" pitchFamily="34" charset="-79"/>
                <a:cs typeface="Gill Sans Light" panose="020B0302020104020203" pitchFamily="34" charset="-79"/>
              </a:rPr>
              <a:t>1 World Population</a:t>
            </a:r>
          </a:p>
          <a:p>
            <a:r>
              <a:rPr lang="en-GB" sz="1600" dirty="0">
                <a:latin typeface="Gill Sans Light" panose="020B0302020104020203" pitchFamily="34" charset="-79"/>
                <a:cs typeface="Gill Sans Light" panose="020B0302020104020203" pitchFamily="34" charset="-79"/>
              </a:rPr>
              <a:t>2 Population Data</a:t>
            </a:r>
          </a:p>
          <a:p>
            <a:r>
              <a:rPr lang="en-GB" sz="1600" dirty="0">
                <a:latin typeface="Gill Sans Light" panose="020B0302020104020203" pitchFamily="34" charset="-79"/>
                <a:cs typeface="Gill Sans Light" panose="020B0302020104020203" pitchFamily="34" charset="-79"/>
              </a:rPr>
              <a:t>3 Population Distribution and Composition</a:t>
            </a:r>
          </a:p>
          <a:p>
            <a:r>
              <a:rPr lang="en-GB" sz="1600" dirty="0">
                <a:latin typeface="Gill Sans Light" panose="020B0302020104020203" pitchFamily="34" charset="-79"/>
                <a:cs typeface="Gill Sans Light" panose="020B0302020104020203" pitchFamily="34" charset="-79"/>
              </a:rPr>
              <a:t>4 Fertility</a:t>
            </a:r>
          </a:p>
          <a:p>
            <a:r>
              <a:rPr lang="en-GB" sz="1600" dirty="0">
                <a:latin typeface="Gill Sans Light" panose="020B0302020104020203" pitchFamily="34" charset="-79"/>
                <a:cs typeface="Gill Sans Light" panose="020B0302020104020203" pitchFamily="34" charset="-79"/>
              </a:rPr>
              <a:t>5 Mortality</a:t>
            </a:r>
          </a:p>
          <a:p>
            <a:r>
              <a:rPr lang="en-GB" sz="1600" dirty="0">
                <a:latin typeface="Gill Sans Light" panose="020B0302020104020203" pitchFamily="34" charset="-79"/>
                <a:cs typeface="Gill Sans Light" panose="020B0302020104020203" pitchFamily="34" charset="-79"/>
              </a:rPr>
              <a:t>6 Internal Migration</a:t>
            </a:r>
          </a:p>
          <a:p>
            <a:r>
              <a:rPr lang="en-GB" sz="1600" dirty="0">
                <a:latin typeface="Gill Sans Light" panose="020B0302020104020203" pitchFamily="34" charset="-79"/>
                <a:cs typeface="Gill Sans Light" panose="020B0302020104020203" pitchFamily="34" charset="-79"/>
              </a:rPr>
              <a:t>7 International Migration Flows: Immigrants and Transnational Migrants</a:t>
            </a:r>
          </a:p>
          <a:p>
            <a:r>
              <a:rPr lang="en-GB" sz="1600" dirty="0">
                <a:latin typeface="Gill Sans Light" panose="020B0302020104020203" pitchFamily="34" charset="-79"/>
                <a:cs typeface="Gill Sans Light" panose="020B0302020104020203" pitchFamily="34" charset="-79"/>
              </a:rPr>
              <a:t>8 Refugees and Internally Displaced Persons</a:t>
            </a:r>
          </a:p>
          <a:p>
            <a:r>
              <a:rPr lang="en-GB" sz="1600" dirty="0">
                <a:latin typeface="Gill Sans Light" panose="020B0302020104020203" pitchFamily="34" charset="-79"/>
                <a:cs typeface="Gill Sans Light" panose="020B0302020104020203" pitchFamily="34" charset="-79"/>
              </a:rPr>
              <a:t>9 Cities</a:t>
            </a:r>
          </a:p>
          <a:p>
            <a:r>
              <a:rPr lang="en-GB" sz="1600" dirty="0">
                <a:latin typeface="Gill Sans Light" panose="020B0302020104020203" pitchFamily="34" charset="-79"/>
                <a:cs typeface="Gill Sans Light" panose="020B0302020104020203" pitchFamily="34" charset="-79"/>
              </a:rPr>
              <a:t>10 Population Policies</a:t>
            </a:r>
          </a:p>
          <a:p>
            <a:r>
              <a:rPr lang="en-GB" sz="1600" dirty="0">
                <a:latin typeface="Gill Sans Light" panose="020B0302020104020203" pitchFamily="34" charset="-79"/>
                <a:cs typeface="Gill Sans Light" panose="020B0302020104020203" pitchFamily="34" charset="-79"/>
              </a:rPr>
              <a:t>11 Population Growth: Linking to Economic Development, Resource Scarcity, and Food Security</a:t>
            </a:r>
          </a:p>
          <a:p>
            <a:r>
              <a:rPr lang="en-GB" sz="1600" dirty="0">
                <a:latin typeface="Gill Sans Light" panose="020B0302020104020203" pitchFamily="34" charset="-79"/>
                <a:cs typeface="Gill Sans Light" panose="020B0302020104020203" pitchFamily="34" charset="-79"/>
              </a:rPr>
              <a:t>Conclusion: Doing Population Geography</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606841"/>
            <a:ext cx="2634146" cy="37630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096000" y="4888332"/>
            <a:ext cx="1011824" cy="14448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5D17C88-DA50-4940-A4EE-053531002F05}"/>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Geography</a:t>
            </a:r>
            <a:endParaRPr lang="en-US" sz="2400" dirty="0"/>
          </a:p>
        </p:txBody>
      </p:sp>
      <p:pic>
        <p:nvPicPr>
          <p:cNvPr id="13" name="Picture 12">
            <a:extLst>
              <a:ext uri="{FF2B5EF4-FFF2-40B4-BE49-F238E27FC236}">
                <a16:creationId xmlns:a16="http://schemas.microsoft.com/office/drawing/2014/main" id="{05B64EC6-D147-B14E-AC1B-29C421B80C1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5" name="Rectangle 14">
            <a:extLst>
              <a:ext uri="{FF2B5EF4-FFF2-40B4-BE49-F238E27FC236}">
                <a16:creationId xmlns:a16="http://schemas.microsoft.com/office/drawing/2014/main" id="{C0651EFD-90C8-D245-9B89-50EEFE8BDF90}"/>
              </a:ext>
            </a:extLst>
          </p:cNvPr>
          <p:cNvSpPr/>
          <p:nvPr/>
        </p:nvSpPr>
        <p:spPr>
          <a:xfrm>
            <a:off x="7194533" y="4837468"/>
            <a:ext cx="1551873" cy="1546577"/>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February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Fourth edition addresses new topics, including discussions on infectious diseases, employment mobility, environmental migrants and aging.</a:t>
            </a:r>
          </a:p>
        </p:txBody>
      </p:sp>
    </p:spTree>
    <p:extLst>
      <p:ext uri="{BB962C8B-B14F-4D97-AF65-F5344CB8AC3E}">
        <p14:creationId xmlns:p14="http://schemas.microsoft.com/office/powerpoint/2010/main" val="2205739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Globalization and American Popular Culture</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pPr>
              <a:lnSpc>
                <a:spcPct val="90000"/>
              </a:lnSpc>
            </a:pPr>
            <a:r>
              <a:rPr lang="en-US" sz="1600" b="1" dirty="0">
                <a:solidFill>
                  <a:srgbClr val="FFFFFF"/>
                </a:solidFill>
                <a:latin typeface="Gill Sans SemiBold" panose="020B0502020104020203" pitchFamily="34" charset="-79"/>
                <a:cs typeface="Gill Sans SemiBold" panose="020B0502020104020203" pitchFamily="34" charset="-79"/>
              </a:rPr>
              <a:t>Fifth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GB" dirty="0">
                <a:solidFill>
                  <a:srgbClr val="FFFFFF"/>
                </a:solidFill>
                <a:latin typeface="Gill Sans Light" panose="020B0302020104020203" pitchFamily="34" charset="-79"/>
                <a:cs typeface="Gill Sans Light" panose="020B0302020104020203" pitchFamily="34" charset="-79"/>
              </a:rPr>
              <a:t>By Lane Crothers</a:t>
            </a:r>
            <a:br>
              <a:rPr lang="en-US" sz="1400" dirty="0">
                <a:solidFill>
                  <a:srgbClr val="FFFFFF"/>
                </a:solidFill>
                <a:latin typeface="Gill Sans Light" panose="020B0302020104020203" pitchFamily="34" charset="-79"/>
                <a:cs typeface="Gill Sans Light" panose="020B0302020104020203" pitchFamily="34" charset="-79"/>
              </a:rPr>
            </a:br>
            <a:br>
              <a:rPr lang="en-US" sz="1600" dirty="0">
                <a:solidFill>
                  <a:srgbClr val="FFFFFF"/>
                </a:solidFill>
                <a:latin typeface="Gill Sans Light" panose="020B0302020104020203" pitchFamily="34" charset="-79"/>
                <a:cs typeface="Gill Sans Light" panose="020B0302020104020203" pitchFamily="34" charset="-79"/>
              </a:rPr>
            </a:br>
            <a:r>
              <a:rPr lang="en-US" sz="1600" cap="none" dirty="0">
                <a:solidFill>
                  <a:srgbClr val="FFFFFF"/>
                </a:solidFill>
                <a:latin typeface="Gill Sans Light" panose="020B0302020104020203" pitchFamily="34" charset="-79"/>
                <a:cs typeface="Gill Sans Light" panose="020B0302020104020203" pitchFamily="34" charset="-79"/>
              </a:rPr>
              <a:t>March 2021</a:t>
            </a:r>
            <a:br>
              <a:rPr lang="en-US" sz="1600" cap="none" dirty="0">
                <a:solidFill>
                  <a:srgbClr val="FFFFFF"/>
                </a:solidFill>
                <a:latin typeface="Gill Sans Light" panose="020B0302020104020203" pitchFamily="34" charset="-79"/>
                <a:cs typeface="Gill Sans Light" panose="020B0302020104020203" pitchFamily="34" charset="-79"/>
              </a:rPr>
            </a:br>
            <a:r>
              <a:rPr lang="en-US" sz="1600" dirty="0">
                <a:solidFill>
                  <a:srgbClr val="FFFFFF"/>
                </a:solidFill>
                <a:latin typeface="Gill Sans Light" panose="020B0302020104020203" pitchFamily="34" charset="-79"/>
                <a:cs typeface="Gill Sans Light" panose="020B0302020104020203" pitchFamily="34" charset="-79"/>
              </a:rPr>
              <a:t>978-1-5381-4267-7 • Hardback • $95.00 (£73.00)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978-1-5381-4268-4 • Paperback • $34.00 (£26.00)</a:t>
            </a: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978-1-5381-4269-1 • eBook • $32.00 (£25.00)</a:t>
            </a:r>
          </a:p>
          <a:p>
            <a:pPr>
              <a:lnSpc>
                <a:spcPct val="90000"/>
              </a:lnSpc>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dirty="0">
                <a:solidFill>
                  <a:srgbClr val="FFFFFF"/>
                </a:solidFill>
                <a:latin typeface="Gill Sans Light" panose="020B0302020104020203" pitchFamily="34" charset="-79"/>
                <a:cs typeface="Gill Sans Light" panose="020B0302020104020203" pitchFamily="34" charset="-79"/>
              </a:rPr>
              <a:t>328</a:t>
            </a:r>
            <a:r>
              <a:rPr lang="en-US" sz="1600" cap="none" dirty="0">
                <a:solidFill>
                  <a:srgbClr val="FFFFFF"/>
                </a:solidFill>
                <a:latin typeface="Gill Sans Light" panose="020B0302020104020203" pitchFamily="34" charset="-79"/>
                <a:cs typeface="Gill Sans Light" panose="020B0302020104020203" pitchFamily="34" charset="-79"/>
              </a:rPr>
              <a:t> pages </a:t>
            </a:r>
            <a:r>
              <a:rPr lang="en-US" sz="1600" dirty="0">
                <a:solidFill>
                  <a:srgbClr val="FFFFFF"/>
                </a:solidFill>
                <a:latin typeface="Gill Sans Light" panose="020B0302020104020203" pitchFamily="34" charset="-79"/>
                <a:cs typeface="Gill Sans Light" panose="020B0302020104020203" pitchFamily="34" charset="-79"/>
              </a:rPr>
              <a:t>| 1 Illustration (B&amp;W)</a:t>
            </a:r>
          </a:p>
          <a:p>
            <a:pPr>
              <a:lnSpc>
                <a:spcPct val="90000"/>
              </a:lnSpc>
            </a:pPr>
            <a:endParaRPr lang="en-US" sz="1600"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Competitor textbook:</a:t>
            </a:r>
          </a:p>
          <a:p>
            <a:pPr marL="285750" indent="-285750">
              <a:lnSpc>
                <a:spcPct val="90000"/>
              </a:lnSpc>
              <a:buFontTx/>
              <a:buChar char="-"/>
            </a:pPr>
            <a:r>
              <a:rPr lang="en-US" sz="1600" i="1" dirty="0">
                <a:solidFill>
                  <a:srgbClr val="FFFFFF"/>
                </a:solidFill>
                <a:latin typeface="Gill Sans Light" panose="020B0302020104020203" pitchFamily="34" charset="-79"/>
                <a:cs typeface="Gill Sans Light" panose="020B0302020104020203" pitchFamily="34" charset="-79"/>
              </a:rPr>
              <a:t>An Introduction to Popular Culture in the US </a:t>
            </a:r>
            <a:r>
              <a:rPr lang="en-US" sz="1600" dirty="0">
                <a:solidFill>
                  <a:srgbClr val="FFFFFF"/>
                </a:solidFill>
                <a:latin typeface="Gill Sans Light" panose="020B0302020104020203" pitchFamily="34" charset="-79"/>
                <a:cs typeface="Gill Sans Light" panose="020B0302020104020203" pitchFamily="34" charset="-79"/>
              </a:rPr>
              <a:t>(2017). This book explores popular culture and its impact in the US, rather than overseas.</a:t>
            </a:r>
          </a:p>
          <a:p>
            <a:pPr marL="285750" indent="-285750">
              <a:lnSpc>
                <a:spcPct val="90000"/>
              </a:lnSpc>
              <a:buFontTx/>
              <a:buChar char="-"/>
            </a:pPr>
            <a:endParaRPr lang="en-US" sz="1600" cap="none" dirty="0">
              <a:solidFill>
                <a:srgbClr val="FFFFFF"/>
              </a:solidFill>
              <a:latin typeface="Gill Sans Light" panose="020B0302020104020203" pitchFamily="34" charset="-79"/>
              <a:cs typeface="Gill Sans Light" panose="020B0302020104020203" pitchFamily="34" charset="-79"/>
            </a:endParaRPr>
          </a:p>
          <a:p>
            <a:pPr>
              <a:lnSpc>
                <a:spcPct val="90000"/>
              </a:lnSpc>
            </a:pPr>
            <a:r>
              <a:rPr lang="en-US" sz="1600" b="1" dirty="0">
                <a:solidFill>
                  <a:srgbClr val="FFFFFF"/>
                </a:solidFill>
                <a:latin typeface="Gill Sans Light" panose="020B0302020104020203" pitchFamily="34" charset="-79"/>
                <a:cs typeface="Gill Sans Light" panose="020B0302020104020203" pitchFamily="34" charset="-79"/>
              </a:rPr>
              <a:t>Key selling points:</a:t>
            </a:r>
            <a:endParaRPr lang="en-US" sz="1600" dirty="0">
              <a:solidFill>
                <a:srgbClr val="FFFFFF"/>
              </a:solidFill>
              <a:latin typeface="Gill Sans Light" panose="020B0302020104020203" pitchFamily="34" charset="-79"/>
              <a:cs typeface="Gill Sans Light" panose="020B0302020104020203" pitchFamily="34" charset="-79"/>
            </a:endParaRP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Explores the impact that American popular culture has on the process of </a:t>
            </a:r>
            <a:r>
              <a:rPr lang="en-US" sz="1600" dirty="0" err="1">
                <a:solidFill>
                  <a:srgbClr val="FFFFFF"/>
                </a:solidFill>
                <a:latin typeface="Gill Sans Light" panose="020B0302020104020203" pitchFamily="34" charset="-79"/>
                <a:cs typeface="Gill Sans Light" panose="020B0302020104020203" pitchFamily="34" charset="-79"/>
              </a:rPr>
              <a:t>globalisation</a:t>
            </a:r>
            <a:r>
              <a:rPr lang="en-US" sz="1600" dirty="0">
                <a:solidFill>
                  <a:srgbClr val="FFFFFF"/>
                </a:solidFill>
                <a:latin typeface="Gill Sans Light" panose="020B0302020104020203" pitchFamily="34" charset="-79"/>
                <a:cs typeface="Gill Sans Light" panose="020B0302020104020203" pitchFamily="34" charset="-79"/>
              </a:rPr>
              <a:t>, including reflections on possible futures for American popular culture globally.</a:t>
            </a:r>
          </a:p>
          <a:p>
            <a:pPr marL="285750" indent="-285750">
              <a:lnSpc>
                <a:spcPct val="90000"/>
              </a:lnSpc>
              <a:buFontTx/>
              <a:buChar char="-"/>
            </a:pPr>
            <a:r>
              <a:rPr lang="en-US" sz="1600" dirty="0">
                <a:solidFill>
                  <a:srgbClr val="FFFFFF"/>
                </a:solidFill>
                <a:latin typeface="Gill Sans Light" panose="020B0302020104020203" pitchFamily="34" charset="-79"/>
                <a:cs typeface="Gill Sans Light" panose="020B0302020104020203" pitchFamily="34" charset="-79"/>
              </a:rPr>
              <a:t>The book focuses particularly on American cultural impact in China.</a:t>
            </a:r>
          </a:p>
          <a:p>
            <a:pPr marL="285750" indent="-285750">
              <a:lnSpc>
                <a:spcPct val="90000"/>
              </a:lnSpc>
              <a:buFontTx/>
              <a:buChar char="-"/>
            </a:pPr>
            <a:endParaRPr lang="en-US" sz="1600" dirty="0">
              <a:solidFill>
                <a:srgbClr val="FFFFFF"/>
              </a:solidFill>
              <a:latin typeface="Gill Sans Light" panose="020B0302020104020203" pitchFamily="34" charset="-79"/>
              <a:cs typeface="Gill Sans Light" panose="020B0302020104020203" pitchFamily="34" charset="-79"/>
            </a:endParaRPr>
          </a:p>
        </p:txBody>
      </p:sp>
      <p:sp>
        <p:nvSpPr>
          <p:cNvPr id="3" name="Rectangle 2">
            <a:extLst>
              <a:ext uri="{FF2B5EF4-FFF2-40B4-BE49-F238E27FC236}">
                <a16:creationId xmlns:a16="http://schemas.microsoft.com/office/drawing/2014/main" id="{E0495C7E-EC5E-704F-9EE6-7832FE589B03}"/>
              </a:ext>
            </a:extLst>
          </p:cNvPr>
          <p:cNvSpPr/>
          <p:nvPr/>
        </p:nvSpPr>
        <p:spPr>
          <a:xfrm>
            <a:off x="7194631" y="4910180"/>
            <a:ext cx="1551873" cy="1401153"/>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November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Updated to include reflections on the impact of America’s volatile political culture and the possible impact of COVID.</a:t>
            </a: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124637" y="4851889"/>
            <a:ext cx="954550" cy="151773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78268E3-3682-3847-AE5F-10ECC8CA5464}"/>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Globalisation</a:t>
            </a:r>
            <a:endParaRPr lang="en-US" sz="2400" dirty="0"/>
          </a:p>
        </p:txBody>
      </p:sp>
      <p:pic>
        <p:nvPicPr>
          <p:cNvPr id="11" name="Picture 10">
            <a:extLst>
              <a:ext uri="{FF2B5EF4-FFF2-40B4-BE49-F238E27FC236}">
                <a16:creationId xmlns:a16="http://schemas.microsoft.com/office/drawing/2014/main" id="{39351B03-5813-A342-9C54-DCE03A8A099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Tree>
    <p:extLst>
      <p:ext uri="{BB962C8B-B14F-4D97-AF65-F5344CB8AC3E}">
        <p14:creationId xmlns:p14="http://schemas.microsoft.com/office/powerpoint/2010/main" val="3784035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922146-5C66-45C0-A1C6-54AB28F7C6FF}"/>
              </a:ext>
            </a:extLst>
          </p:cNvPr>
          <p:cNvSpPr/>
          <p:nvPr/>
        </p:nvSpPr>
        <p:spPr>
          <a:xfrm>
            <a:off x="0" y="-423583"/>
            <a:ext cx="5150224" cy="7705165"/>
          </a:xfrm>
          <a:prstGeom prst="rect">
            <a:avLst/>
          </a:prstGeom>
          <a:solidFill>
            <a:srgbClr val="1E284E"/>
          </a:solidFill>
          <a:ln>
            <a:solidFill>
              <a:srgbClr val="274477"/>
            </a:solidFill>
          </a:ln>
        </p:spPr>
        <p:style>
          <a:lnRef idx="2">
            <a:schemeClr val="accent1">
              <a:shade val="50000"/>
            </a:schemeClr>
          </a:lnRef>
          <a:fillRef idx="1">
            <a:schemeClr val="accent1"/>
          </a:fillRef>
          <a:effectRef idx="0">
            <a:schemeClr val="accent1"/>
          </a:effectRef>
          <a:fontRef idx="minor">
            <a:schemeClr val="lt1"/>
          </a:fontRef>
        </p:style>
        <p:txBody>
          <a:bodyPr lIns="360000" tIns="720000" bIns="46800" rtlCol="0" anchor="t" anchorCtr="0"/>
          <a:lstStyle/>
          <a:p>
            <a:pPr>
              <a:lnSpc>
                <a:spcPct val="90000"/>
              </a:lnSpc>
            </a:pPr>
            <a:r>
              <a:rPr lang="en-GB" sz="2800" b="1" dirty="0">
                <a:latin typeface="Gill Sans" panose="020B0502020104020203" pitchFamily="34" charset="-79"/>
                <a:cs typeface="Gill Sans" panose="020B0502020104020203" pitchFamily="34" charset="-79"/>
              </a:rPr>
              <a:t>Globalization and American Popular Culture</a:t>
            </a:r>
          </a:p>
          <a:p>
            <a:pPr>
              <a:lnSpc>
                <a:spcPct val="90000"/>
              </a:lnSpc>
            </a:pPr>
            <a:endParaRPr lang="en-US" sz="1600" b="1" dirty="0">
              <a:solidFill>
                <a:srgbClr val="FFFFFF"/>
              </a:solidFill>
              <a:latin typeface="Gill Sans SemiBold" panose="020B0502020104020203" pitchFamily="34" charset="-79"/>
              <a:cs typeface="Gill Sans SemiBold" panose="020B0502020104020203" pitchFamily="34" charset="-79"/>
            </a:endParaRPr>
          </a:p>
          <a:p>
            <a:r>
              <a:rPr lang="en-US" sz="1600" b="1" dirty="0">
                <a:solidFill>
                  <a:srgbClr val="FFFFFF"/>
                </a:solidFill>
                <a:latin typeface="Gill Sans SemiBold" panose="020B0502020104020203" pitchFamily="34" charset="-79"/>
                <a:cs typeface="Gill Sans SemiBold" panose="020B0502020104020203" pitchFamily="34" charset="-79"/>
              </a:rPr>
              <a:t>Fifth Edition</a:t>
            </a:r>
            <a:br>
              <a:rPr lang="en-US" sz="1600" b="1" spc="300" dirty="0">
                <a:solidFill>
                  <a:srgbClr val="FFFFFF"/>
                </a:solidFill>
                <a:latin typeface="Gill Sans SemiBold" panose="020B0502020104020203" pitchFamily="34" charset="-79"/>
                <a:cs typeface="Gill Sans SemiBold" panose="020B0502020104020203" pitchFamily="34" charset="-79"/>
              </a:rPr>
            </a:br>
            <a:br>
              <a:rPr lang="en-US" sz="1800" dirty="0">
                <a:solidFill>
                  <a:srgbClr val="FFFFFF"/>
                </a:solidFill>
                <a:latin typeface="Gill Sans Light" panose="020B0302020104020203" pitchFamily="34" charset="-79"/>
                <a:cs typeface="Gill Sans Light" panose="020B0302020104020203" pitchFamily="34" charset="-79"/>
              </a:rPr>
            </a:br>
            <a:r>
              <a:rPr lang="en-US" sz="1600" b="1" dirty="0">
                <a:solidFill>
                  <a:srgbClr val="FFFFFF"/>
                </a:solidFill>
                <a:latin typeface="Gill Sans Light" panose="020B0302020104020203" pitchFamily="34" charset="-79"/>
                <a:cs typeface="Gill Sans Light" panose="020B0302020104020203" pitchFamily="34" charset="-79"/>
              </a:rPr>
              <a:t>Table of Contents:</a:t>
            </a:r>
          </a:p>
          <a:p>
            <a:endParaRPr lang="en-US" sz="1600" dirty="0">
              <a:solidFill>
                <a:srgbClr val="FFFFFF"/>
              </a:solidFill>
              <a:latin typeface="Gill Sans Light" panose="020B0302020104020203" pitchFamily="34" charset="-79"/>
              <a:cs typeface="Gill Sans Light" panose="020B0302020104020203" pitchFamily="34" charset="-79"/>
            </a:endParaRPr>
          </a:p>
          <a:p>
            <a:r>
              <a:rPr lang="en-GB" sz="1600" dirty="0">
                <a:latin typeface="Gill Sans Light" panose="020B0302020104020203" pitchFamily="34" charset="-79"/>
                <a:cs typeface="Gill Sans Light" panose="020B0302020104020203" pitchFamily="34" charset="-79"/>
              </a:rPr>
              <a:t>1 Globalization and American Popular Culture</a:t>
            </a:r>
          </a:p>
          <a:p>
            <a:r>
              <a:rPr lang="en-US" sz="1600" dirty="0">
                <a:solidFill>
                  <a:srgbClr val="FFFFFF"/>
                </a:solidFill>
                <a:latin typeface="Gill Sans Light" panose="020B0302020104020203" pitchFamily="34" charset="-79"/>
                <a:cs typeface="Gill Sans Light" panose="020B0302020104020203" pitchFamily="34" charset="-79"/>
              </a:rPr>
              <a:t>2 “American” Popular Culture</a:t>
            </a:r>
          </a:p>
          <a:p>
            <a:r>
              <a:rPr lang="en-GB" sz="1600" dirty="0">
                <a:latin typeface="Gill Sans Light" panose="020B0302020104020203" pitchFamily="34" charset="-79"/>
                <a:cs typeface="Gill Sans Light" panose="020B0302020104020203" pitchFamily="34" charset="-79"/>
              </a:rPr>
              <a:t>3 American Popular Culture Goes Global</a:t>
            </a:r>
          </a:p>
          <a:p>
            <a:r>
              <a:rPr lang="en-US" sz="1600" dirty="0">
                <a:solidFill>
                  <a:srgbClr val="FFFFFF"/>
                </a:solidFill>
                <a:latin typeface="Gill Sans Light" panose="020B0302020104020203" pitchFamily="34" charset="-79"/>
                <a:cs typeface="Gill Sans Light" panose="020B0302020104020203" pitchFamily="34" charset="-79"/>
              </a:rPr>
              <a:t>4 American Popular Culture in the Digital Era</a:t>
            </a:r>
          </a:p>
          <a:p>
            <a:r>
              <a:rPr lang="en-US" sz="1600" dirty="0">
                <a:solidFill>
                  <a:srgbClr val="FFFFFF"/>
                </a:solidFill>
                <a:latin typeface="Gill Sans Light" panose="020B0302020104020203" pitchFamily="34" charset="-79"/>
                <a:cs typeface="Gill Sans Light" panose="020B0302020104020203" pitchFamily="34" charset="-79"/>
              </a:rPr>
              <a:t>5 Global Responses to American Popular Culture</a:t>
            </a:r>
          </a:p>
          <a:p>
            <a:r>
              <a:rPr lang="en-US" sz="1600" dirty="0">
                <a:solidFill>
                  <a:srgbClr val="FFFFFF"/>
                </a:solidFill>
                <a:latin typeface="Gill Sans Light" panose="020B0302020104020203" pitchFamily="34" charset="-79"/>
                <a:cs typeface="Gill Sans Light" panose="020B0302020104020203" pitchFamily="34" charset="-79"/>
              </a:rPr>
              <a:t>6 American Popular Culture and the Future of Globalization</a:t>
            </a:r>
          </a:p>
          <a:p>
            <a:endParaRPr lang="en-US" sz="1600" dirty="0">
              <a:solidFill>
                <a:srgbClr val="FFFFFF"/>
              </a:solidFill>
              <a:latin typeface="Gill Sans Light" panose="020B0302020104020203" pitchFamily="34" charset="-79"/>
              <a:cs typeface="Gill Sans Light" panose="020B0302020104020203" pitchFamily="34" charset="-79"/>
            </a:endParaRPr>
          </a:p>
          <a:p>
            <a:endParaRPr lang="en-US" sz="1600" dirty="0">
              <a:solidFill>
                <a:srgbClr val="FFFFFF"/>
              </a:solidFill>
              <a:latin typeface="Gill Sans Light" panose="020B0302020104020203" pitchFamily="34" charset="-79"/>
              <a:cs typeface="Gill Sans Light" panose="020B0302020104020203" pitchFamily="34" charset="-79"/>
            </a:endParaRPr>
          </a:p>
        </p:txBody>
      </p:sp>
      <p:pic>
        <p:nvPicPr>
          <p:cNvPr id="14" name="Picture 13">
            <a:extLst>
              <a:ext uri="{FF2B5EF4-FFF2-40B4-BE49-F238E27FC236}">
                <a16:creationId xmlns:a16="http://schemas.microsoft.com/office/drawing/2014/main" id="{866FBEFE-A36C-ED44-8282-ED12491F81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6075" y="5775625"/>
            <a:ext cx="2701398" cy="594000"/>
          </a:xfrm>
          <a:prstGeom prst="rect">
            <a:avLst/>
          </a:prstGeom>
        </p:spPr>
      </p:pic>
      <p:sp>
        <p:nvSpPr>
          <p:cNvPr id="12" name="Rectangle 11">
            <a:extLst>
              <a:ext uri="{FF2B5EF4-FFF2-40B4-BE49-F238E27FC236}">
                <a16:creationId xmlns:a16="http://schemas.microsoft.com/office/drawing/2014/main" id="{DFAF6846-04F1-6C4D-AF55-2CA819A94A64}"/>
              </a:ext>
            </a:extLst>
          </p:cNvPr>
          <p:cNvSpPr/>
          <p:nvPr/>
        </p:nvSpPr>
        <p:spPr>
          <a:xfrm>
            <a:off x="9059011" y="5019826"/>
            <a:ext cx="3046924" cy="590931"/>
          </a:xfrm>
          <a:prstGeom prst="rect">
            <a:avLst/>
          </a:prstGeom>
        </p:spPr>
        <p:txBody>
          <a:bodyPr wrap="none">
            <a:spAutoFit/>
          </a:bodyPr>
          <a:lstStyle/>
          <a:p>
            <a:pPr algn="ctr">
              <a:lnSpc>
                <a:spcPct val="90000"/>
              </a:lnSpc>
            </a:pPr>
            <a:r>
              <a:rPr lang="en-US" dirty="0">
                <a:solidFill>
                  <a:srgbClr val="FFFFFF"/>
                </a:solidFill>
                <a:latin typeface="Gill Sans Light" panose="020B0302020104020203" pitchFamily="34" charset="-79"/>
                <a:cs typeface="Gill Sans Light" panose="020B0302020104020203" pitchFamily="34" charset="-79"/>
              </a:rPr>
              <a:t>Imprint:</a:t>
            </a:r>
          </a:p>
          <a:p>
            <a:pPr algn="ctr">
              <a:lnSpc>
                <a:spcPct val="90000"/>
              </a:lnSpc>
            </a:pPr>
            <a:r>
              <a:rPr lang="en-US" b="1" dirty="0">
                <a:solidFill>
                  <a:srgbClr val="FFFFFF"/>
                </a:solidFill>
                <a:latin typeface="Gill Sans Light" panose="020B0302020104020203" pitchFamily="34" charset="-79"/>
                <a:cs typeface="Gill Sans Light" panose="020B0302020104020203" pitchFamily="34" charset="-79"/>
              </a:rPr>
              <a:t>Rowman &amp; Littlefield Publishers</a:t>
            </a:r>
          </a:p>
        </p:txBody>
      </p:sp>
      <p:pic>
        <p:nvPicPr>
          <p:cNvPr id="9" name="Picture 2">
            <a:extLst>
              <a:ext uri="{FF2B5EF4-FFF2-40B4-BE49-F238E27FC236}">
                <a16:creationId xmlns:a16="http://schemas.microsoft.com/office/drawing/2014/main" id="{EAF50830-22B9-494E-BCAF-836F08B4EDA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p:blipFill>
        <p:spPr bwMode="auto">
          <a:xfrm>
            <a:off x="6112260" y="512764"/>
            <a:ext cx="2634146" cy="3951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852C452F-D4F4-6E4F-AC81-BDB8293EA2E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6124637" y="4851889"/>
            <a:ext cx="954550" cy="151773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078268E3-3682-3847-AE5F-10ECC8CA5464}"/>
              </a:ext>
            </a:extLst>
          </p:cNvPr>
          <p:cNvSpPr/>
          <p:nvPr/>
        </p:nvSpPr>
        <p:spPr>
          <a:xfrm>
            <a:off x="8865635" y="5462359"/>
            <a:ext cx="3418855" cy="461665"/>
          </a:xfrm>
          <a:prstGeom prst="rect">
            <a:avLst/>
          </a:prstGeom>
        </p:spPr>
        <p:txBody>
          <a:bodyPr wrap="square">
            <a:spAutoFit/>
          </a:bodyPr>
          <a:lstStyle/>
          <a:p>
            <a:pPr algn="ctr"/>
            <a:r>
              <a:rPr lang="en-GB" sz="2400" b="1" dirty="0">
                <a:latin typeface="Gill Sans" panose="020B0502020104020203" pitchFamily="34" charset="-79"/>
                <a:cs typeface="Gill Sans" panose="020B0502020104020203" pitchFamily="34" charset="-79"/>
              </a:rPr>
              <a:t>Globalisation</a:t>
            </a:r>
            <a:endParaRPr lang="en-US" sz="2400" dirty="0"/>
          </a:p>
        </p:txBody>
      </p:sp>
      <p:pic>
        <p:nvPicPr>
          <p:cNvPr id="11" name="Picture 10">
            <a:extLst>
              <a:ext uri="{FF2B5EF4-FFF2-40B4-BE49-F238E27FC236}">
                <a16:creationId xmlns:a16="http://schemas.microsoft.com/office/drawing/2014/main" id="{39351B03-5813-A342-9C54-DCE03A8A0997}"/>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786326" y="606841"/>
            <a:ext cx="1577471" cy="346046"/>
          </a:xfrm>
          <a:prstGeom prst="rect">
            <a:avLst/>
          </a:prstGeom>
        </p:spPr>
      </p:pic>
      <p:sp>
        <p:nvSpPr>
          <p:cNvPr id="13" name="Rectangle 12">
            <a:extLst>
              <a:ext uri="{FF2B5EF4-FFF2-40B4-BE49-F238E27FC236}">
                <a16:creationId xmlns:a16="http://schemas.microsoft.com/office/drawing/2014/main" id="{0C1F7D44-E51F-6041-B092-B5F7FF785ED5}"/>
              </a:ext>
            </a:extLst>
          </p:cNvPr>
          <p:cNvSpPr/>
          <p:nvPr/>
        </p:nvSpPr>
        <p:spPr>
          <a:xfrm>
            <a:off x="7194631" y="4910180"/>
            <a:ext cx="1551873" cy="1401153"/>
          </a:xfrm>
          <a:prstGeom prst="rect">
            <a:avLst/>
          </a:prstGeom>
        </p:spPr>
        <p:txBody>
          <a:bodyPr wrap="square">
            <a:spAutoFit/>
          </a:bodyPr>
          <a:lstStyle/>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Previous edition of the book published in November 2017..</a:t>
            </a:r>
          </a:p>
          <a:p>
            <a:pPr marL="171450" indent="-171450">
              <a:lnSpc>
                <a:spcPct val="90000"/>
              </a:lnSpc>
              <a:buFontTx/>
              <a:buChar char="-"/>
            </a:pPr>
            <a:r>
              <a:rPr lang="en-US" sz="1050" dirty="0">
                <a:latin typeface="Gill Sans Light" panose="020B0302020104020203" pitchFamily="34" charset="-79"/>
                <a:cs typeface="Gill Sans Light" panose="020B0302020104020203" pitchFamily="34" charset="-79"/>
              </a:rPr>
              <a:t>Updated to include reflections on the impact of America’s volatile political culture and the possible impact of COVID.</a:t>
            </a:r>
          </a:p>
        </p:txBody>
      </p:sp>
    </p:spTree>
    <p:extLst>
      <p:ext uri="{BB962C8B-B14F-4D97-AF65-F5344CB8AC3E}">
        <p14:creationId xmlns:p14="http://schemas.microsoft.com/office/powerpoint/2010/main" val="1635291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TotalTime>
  <Words>4742</Words>
  <Application>Microsoft Macintosh PowerPoint</Application>
  <PresentationFormat>Widescreen</PresentationFormat>
  <Paragraphs>698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Gill Sans</vt:lpstr>
      <vt:lpstr>Gill Sans Light</vt:lpstr>
      <vt:lpstr>Gill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Hardy</dc:creator>
  <cp:lastModifiedBy>Tim Hardy</cp:lastModifiedBy>
  <cp:revision>92</cp:revision>
  <cp:lastPrinted>2021-03-29T07:54:02Z</cp:lastPrinted>
  <dcterms:created xsi:type="dcterms:W3CDTF">2021-02-22T16:37:56Z</dcterms:created>
  <dcterms:modified xsi:type="dcterms:W3CDTF">2021-03-29T07:56:35Z</dcterms:modified>
</cp:coreProperties>
</file>